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4" r:id="rId3"/>
    <p:sldId id="281" r:id="rId4"/>
    <p:sldId id="282" r:id="rId5"/>
    <p:sldId id="285" r:id="rId6"/>
    <p:sldId id="291" r:id="rId7"/>
    <p:sldId id="289" r:id="rId8"/>
    <p:sldId id="286" r:id="rId9"/>
    <p:sldId id="292" r:id="rId10"/>
    <p:sldId id="293" r:id="rId11"/>
    <p:sldId id="295" r:id="rId12"/>
  </p:sldIdLst>
  <p:sldSz cx="12192000" cy="6858000"/>
  <p:notesSz cx="6669088" cy="9872663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12"/>
    <p:restoredTop sz="95755" autoAdjust="0"/>
  </p:normalViewPr>
  <p:slideViewPr>
    <p:cSldViewPr snapToGrid="0" snapToObjects="1">
      <p:cViewPr varScale="1">
        <p:scale>
          <a:sx n="63" d="100"/>
          <a:sy n="63" d="100"/>
        </p:scale>
        <p:origin x="72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D029A-E18E-4047-B28A-0C1A6BA2ED80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5D69F-E0E3-C14D-A2B3-4BE1B7BE37E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647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i="1" dirty="0" err="1"/>
              <a:t>Rysslands</a:t>
            </a:r>
            <a:r>
              <a:rPr lang="fi-FI" i="1" dirty="0"/>
              <a:t> </a:t>
            </a:r>
            <a:r>
              <a:rPr lang="fi-FI" i="1" dirty="0" err="1"/>
              <a:t>histora</a:t>
            </a:r>
            <a:r>
              <a:rPr lang="fi-FI" i="1" dirty="0"/>
              <a:t> </a:t>
            </a:r>
            <a:r>
              <a:rPr lang="fi-FI" i="1" dirty="0" err="1"/>
              <a:t>fram</a:t>
            </a:r>
            <a:r>
              <a:rPr lang="fi-FI" i="1" dirty="0"/>
              <a:t> </a:t>
            </a:r>
            <a:r>
              <a:rPr lang="fi-FI" i="1" dirty="0" err="1"/>
              <a:t>till</a:t>
            </a:r>
            <a:r>
              <a:rPr lang="fi-FI" i="1" dirty="0"/>
              <a:t> 1700-talet </a:t>
            </a:r>
            <a:r>
              <a:rPr lang="fi-FI" i="1" dirty="0" err="1"/>
              <a:t>på</a:t>
            </a:r>
            <a:r>
              <a:rPr lang="fi-FI" i="1" dirty="0"/>
              <a:t> ”</a:t>
            </a:r>
            <a:r>
              <a:rPr lang="fi-FI" i="1" dirty="0" err="1"/>
              <a:t>fem</a:t>
            </a:r>
            <a:r>
              <a:rPr lang="fi-FI" i="1" dirty="0"/>
              <a:t> </a:t>
            </a:r>
            <a:r>
              <a:rPr lang="fi-FI" i="1" dirty="0" err="1"/>
              <a:t>minuter</a:t>
            </a:r>
            <a:r>
              <a:rPr lang="fi-FI" i="1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i="1" dirty="0"/>
          </a:p>
          <a:p>
            <a:r>
              <a:rPr lang="en-GB" dirty="0"/>
              <a:t>S</a:t>
            </a:r>
            <a:r>
              <a:rPr lang="en-FI" dirty="0"/>
              <a:t>tänger av Ryssland från Västeuropa</a:t>
            </a:r>
          </a:p>
          <a:p>
            <a:r>
              <a:rPr lang="en-FI" dirty="0"/>
              <a:t>Moskva-riket</a:t>
            </a:r>
          </a:p>
          <a:p>
            <a:pPr marL="457200" lvl="1" indent="0">
              <a:buNone/>
            </a:pPr>
            <a:r>
              <a:rPr lang="en-FI" dirty="0"/>
              <a:t>- Moskva enar furstendömena</a:t>
            </a:r>
          </a:p>
          <a:p>
            <a:pPr lvl="1">
              <a:buFontTx/>
              <a:buChar char="-"/>
            </a:pPr>
            <a:r>
              <a:rPr lang="en-FI" dirty="0"/>
              <a:t>Vi har tsardömet</a:t>
            </a:r>
          </a:p>
          <a:p>
            <a:pPr lvl="1">
              <a:buFontTx/>
              <a:buChar char="-"/>
            </a:pPr>
            <a:r>
              <a:rPr lang="en-FI" dirty="0"/>
              <a:t>1550-talet börjar man expandera österut (1550 Kazan, 1552 Astrachan)</a:t>
            </a:r>
          </a:p>
          <a:p>
            <a:pPr lvl="1">
              <a:buFontTx/>
              <a:buChar char="-"/>
            </a:pPr>
            <a:r>
              <a:rPr lang="en-FI" dirty="0"/>
              <a:t>Men fortfarande stängt </a:t>
            </a:r>
            <a:r>
              <a:rPr lang="en-GB" dirty="0"/>
              <a:t>mot Europa, </a:t>
            </a:r>
            <a:r>
              <a:rPr lang="en-GB" dirty="0" err="1"/>
              <a:t>utestängt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haven</a:t>
            </a:r>
          </a:p>
          <a:p>
            <a:pPr lvl="1">
              <a:buFontTx/>
              <a:buChar char="-"/>
            </a:pPr>
            <a:r>
              <a:rPr lang="en-GB" dirty="0"/>
              <a:t>Man </a:t>
            </a:r>
            <a:r>
              <a:rPr lang="en-GB" dirty="0" err="1"/>
              <a:t>försöker</a:t>
            </a:r>
            <a:r>
              <a:rPr lang="en-GB" dirty="0"/>
              <a:t> </a:t>
            </a:r>
            <a:r>
              <a:rPr lang="en-GB" dirty="0" err="1"/>
              <a:t>hävda</a:t>
            </a:r>
            <a:r>
              <a:rPr lang="en-GB" dirty="0"/>
              <a:t> sig </a:t>
            </a:r>
            <a:r>
              <a:rPr lang="en-GB" dirty="0" err="1"/>
              <a:t>militärt</a:t>
            </a:r>
            <a:r>
              <a:rPr lang="en-GB" dirty="0"/>
              <a:t>, men </a:t>
            </a:r>
            <a:r>
              <a:rPr lang="en-GB" dirty="0" err="1"/>
              <a:t>lyckas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</a:p>
          <a:p>
            <a:pPr lvl="1">
              <a:buFontTx/>
              <a:buChar char="-"/>
            </a:pPr>
            <a:r>
              <a:rPr lang="en-GB" dirty="0" err="1"/>
              <a:t>Stora</a:t>
            </a:r>
            <a:r>
              <a:rPr lang="en-GB" dirty="0"/>
              <a:t> </a:t>
            </a:r>
            <a:r>
              <a:rPr lang="en-GB" dirty="0" err="1"/>
              <a:t>oredan</a:t>
            </a:r>
            <a:r>
              <a:rPr lang="en-GB" dirty="0"/>
              <a:t> – “</a:t>
            </a:r>
            <a:r>
              <a:rPr lang="en-GB" dirty="0" err="1"/>
              <a:t>Ryssland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hotat</a:t>
            </a:r>
            <a:r>
              <a:rPr lang="en-GB" dirty="0"/>
              <a:t>” – (visa – </a:t>
            </a:r>
            <a:r>
              <a:rPr lang="en-GB" dirty="0" err="1"/>
              <a:t>kartan</a:t>
            </a:r>
            <a:r>
              <a:rPr lang="en-GB" dirty="0"/>
              <a:t> </a:t>
            </a:r>
            <a:r>
              <a:rPr lang="en-GB" dirty="0" err="1"/>
              <a:t>när</a:t>
            </a:r>
            <a:r>
              <a:rPr lang="en-GB" dirty="0"/>
              <a:t> </a:t>
            </a:r>
            <a:r>
              <a:rPr lang="en-GB" dirty="0" err="1"/>
              <a:t>Polen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störstaför</a:t>
            </a:r>
            <a:r>
              <a:rPr lang="en-GB" dirty="0"/>
              <a:t> </a:t>
            </a:r>
            <a:r>
              <a:rPr lang="en-GB" dirty="0" err="1"/>
              <a:t>övrigt</a:t>
            </a:r>
            <a:r>
              <a:rPr lang="en-GB" dirty="0"/>
              <a:t> </a:t>
            </a:r>
            <a:r>
              <a:rPr lang="en-GB" dirty="0" err="1"/>
              <a:t>kartan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an</a:t>
            </a:r>
          </a:p>
          <a:p>
            <a:pPr lvl="1">
              <a:buFontTx/>
              <a:buChar char="-"/>
            </a:pP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fram</a:t>
            </a:r>
            <a:r>
              <a:rPr lang="en-GB" dirty="0"/>
              <a:t> till 1700-talet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476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Två mäktiga grannar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086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Slaget vid Poltava 1709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135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Vem var Mazepa? 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M</a:t>
            </a:r>
            <a:r>
              <a:rPr lang="en-FI" dirty="0"/>
              <a:t>an tror att han var född 1639, så han var gammal då han mötte Karl XII 1708 (</a:t>
            </a:r>
            <a:r>
              <a:rPr lang="en-GB" dirty="0" err="1"/>
              <a:t>i</a:t>
            </a:r>
            <a:r>
              <a:rPr lang="en-GB" dirty="0"/>
              <a:t> 70-årsåldern). </a:t>
            </a:r>
            <a:r>
              <a:rPr lang="en-GB" dirty="0" err="1"/>
              <a:t>Högadlig</a:t>
            </a:r>
            <a:r>
              <a:rPr lang="en-GB" dirty="0"/>
              <a:t> </a:t>
            </a:r>
            <a:r>
              <a:rPr lang="en-GB" dirty="0" err="1"/>
              <a:t>bakgrund</a:t>
            </a:r>
            <a:r>
              <a:rPr lang="en-GB" dirty="0"/>
              <a:t>, </a:t>
            </a:r>
            <a:r>
              <a:rPr lang="en-GB" dirty="0" err="1"/>
              <a:t>välutbildad</a:t>
            </a:r>
            <a:r>
              <a:rPr lang="en-GB" dirty="0"/>
              <a:t>, </a:t>
            </a:r>
            <a:r>
              <a:rPr lang="en-GB" dirty="0" err="1"/>
              <a:t>språkbegåvad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Page </a:t>
            </a:r>
            <a:r>
              <a:rPr lang="en-GB" dirty="0" err="1"/>
              <a:t>hos</a:t>
            </a:r>
            <a:r>
              <a:rPr lang="en-GB" dirty="0"/>
              <a:t> </a:t>
            </a:r>
            <a:r>
              <a:rPr lang="en-GB" dirty="0" err="1"/>
              <a:t>polska</a:t>
            </a:r>
            <a:r>
              <a:rPr lang="en-GB" dirty="0"/>
              <a:t> </a:t>
            </a:r>
            <a:r>
              <a:rPr lang="en-GB" dirty="0" err="1"/>
              <a:t>kungen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ung</a:t>
            </a:r>
            <a:r>
              <a:rPr lang="en-GB" dirty="0"/>
              <a:t>, sedan </a:t>
            </a:r>
            <a:r>
              <a:rPr lang="en-GB" dirty="0" err="1"/>
              <a:t>tillbaka</a:t>
            </a:r>
            <a:r>
              <a:rPr lang="en-GB" dirty="0"/>
              <a:t> till </a:t>
            </a:r>
            <a:r>
              <a:rPr lang="en-GB" dirty="0" err="1"/>
              <a:t>zaporogområdet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1650-talet </a:t>
            </a:r>
            <a:r>
              <a:rPr lang="en-GB" dirty="0" err="1"/>
              <a:t>når</a:t>
            </a:r>
            <a:r>
              <a:rPr lang="en-GB" dirty="0"/>
              <a:t> </a:t>
            </a:r>
            <a:r>
              <a:rPr lang="en-GB" dirty="0" err="1"/>
              <a:t>något</a:t>
            </a:r>
            <a:r>
              <a:rPr lang="en-GB" dirty="0"/>
              <a:t> slags </a:t>
            </a:r>
            <a:r>
              <a:rPr lang="en-GB" dirty="0" err="1"/>
              <a:t>autonomi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förhållande</a:t>
            </a:r>
            <a:r>
              <a:rPr lang="en-GB" dirty="0"/>
              <a:t> till </a:t>
            </a:r>
            <a:r>
              <a:rPr lang="en-GB" dirty="0" err="1"/>
              <a:t>Polen-Litauen</a:t>
            </a:r>
            <a:r>
              <a:rPr lang="en-GB" dirty="0"/>
              <a:t> men sedan </a:t>
            </a:r>
            <a:r>
              <a:rPr lang="en-GB" dirty="0" err="1"/>
              <a:t>ingår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fördrag</a:t>
            </a:r>
            <a:r>
              <a:rPr lang="en-GB" dirty="0"/>
              <a:t> med </a:t>
            </a:r>
            <a:r>
              <a:rPr lang="en-GB" dirty="0" err="1"/>
              <a:t>Ryssland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FI" dirty="0"/>
              <a:t>hetman (besläktat hövitsman?) över </a:t>
            </a:r>
            <a:r>
              <a:rPr lang="en-GB" dirty="0" err="1"/>
              <a:t>zaporogkosackernas</a:t>
            </a:r>
            <a:r>
              <a:rPr lang="en-GB" dirty="0"/>
              <a:t> </a:t>
            </a:r>
            <a:r>
              <a:rPr lang="en-GB" dirty="0" err="1"/>
              <a:t>hetmanat</a:t>
            </a:r>
            <a:r>
              <a:rPr lang="en-GB" dirty="0"/>
              <a:t> 1687 (</a:t>
            </a:r>
            <a:r>
              <a:rPr lang="en-GB" dirty="0" err="1"/>
              <a:t>efter</a:t>
            </a:r>
            <a:r>
              <a:rPr lang="en-GB" dirty="0"/>
              <a:t> interna </a:t>
            </a:r>
            <a:r>
              <a:rPr lang="en-GB" dirty="0" err="1"/>
              <a:t>strideri</a:t>
            </a:r>
            <a:r>
              <a:rPr lang="en-GB" dirty="0"/>
              <a:t> 20 </a:t>
            </a:r>
            <a:r>
              <a:rPr lang="en-GB" dirty="0" err="1"/>
              <a:t>år</a:t>
            </a:r>
            <a:r>
              <a:rPr lang="en-GB" dirty="0"/>
              <a:t>) med </a:t>
            </a:r>
            <a:r>
              <a:rPr lang="en-GB" dirty="0" err="1"/>
              <a:t>stöd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ryska</a:t>
            </a:r>
            <a:r>
              <a:rPr lang="en-GB" dirty="0"/>
              <a:t> </a:t>
            </a:r>
            <a:r>
              <a:rPr lang="en-GB" dirty="0" err="1"/>
              <a:t>tsaren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han</a:t>
            </a:r>
            <a:r>
              <a:rPr lang="en-GB" dirty="0"/>
              <a:t> </a:t>
            </a:r>
            <a:r>
              <a:rPr lang="en-GB" dirty="0" err="1"/>
              <a:t>stöder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krig</a:t>
            </a:r>
            <a:r>
              <a:rPr lang="en-GB" dirty="0"/>
              <a:t> mot </a:t>
            </a:r>
            <a:r>
              <a:rPr lang="en-GB" dirty="0" err="1"/>
              <a:t>osmanerna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 err="1"/>
              <a:t>Låter</a:t>
            </a:r>
            <a:r>
              <a:rPr lang="en-GB" dirty="0"/>
              <a:t> </a:t>
            </a:r>
            <a:r>
              <a:rPr lang="en-GB" dirty="0" err="1"/>
              <a:t>bygga</a:t>
            </a:r>
            <a:r>
              <a:rPr lang="en-GB" dirty="0"/>
              <a:t> </a:t>
            </a:r>
            <a:r>
              <a:rPr lang="en-GB" dirty="0" err="1"/>
              <a:t>kyrkor</a:t>
            </a:r>
            <a:r>
              <a:rPr lang="en-GB" dirty="0"/>
              <a:t>, </a:t>
            </a:r>
            <a:r>
              <a:rPr lang="en-GB" dirty="0" err="1"/>
              <a:t>grundar</a:t>
            </a:r>
            <a:r>
              <a:rPr lang="en-GB" dirty="0"/>
              <a:t> </a:t>
            </a:r>
            <a:r>
              <a:rPr lang="en-GB" dirty="0" err="1"/>
              <a:t>skolor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 err="1"/>
              <a:t>När</a:t>
            </a:r>
            <a:r>
              <a:rPr lang="en-GB" dirty="0"/>
              <a:t> </a:t>
            </a:r>
            <a:r>
              <a:rPr lang="en-GB" dirty="0" err="1"/>
              <a:t>stora</a:t>
            </a:r>
            <a:r>
              <a:rPr lang="en-GB" dirty="0"/>
              <a:t> </a:t>
            </a:r>
            <a:r>
              <a:rPr lang="en-GB" dirty="0" err="1"/>
              <a:t>noridska</a:t>
            </a:r>
            <a:r>
              <a:rPr lang="en-GB" dirty="0"/>
              <a:t> </a:t>
            </a:r>
            <a:r>
              <a:rPr lang="en-GB" dirty="0" err="1"/>
              <a:t>kriget</a:t>
            </a:r>
            <a:r>
              <a:rPr lang="en-GB" dirty="0"/>
              <a:t> </a:t>
            </a:r>
            <a:r>
              <a:rPr lang="en-GB" dirty="0" err="1"/>
              <a:t>bryter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kraven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Mazepa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leverera</a:t>
            </a:r>
            <a:r>
              <a:rPr lang="en-GB" dirty="0"/>
              <a:t> </a:t>
            </a:r>
            <a:r>
              <a:rPr lang="en-GB" dirty="0" err="1"/>
              <a:t>militärt</a:t>
            </a:r>
            <a:r>
              <a:rPr lang="en-GB" dirty="0"/>
              <a:t> </a:t>
            </a:r>
            <a:r>
              <a:rPr lang="en-GB" dirty="0" err="1"/>
              <a:t>stöd</a:t>
            </a:r>
            <a:r>
              <a:rPr lang="en-GB" dirty="0"/>
              <a:t>, den </a:t>
            </a:r>
            <a:r>
              <a:rPr lang="en-GB" dirty="0" err="1"/>
              <a:t>tunga</a:t>
            </a:r>
            <a:r>
              <a:rPr lang="en-GB" dirty="0"/>
              <a:t> </a:t>
            </a:r>
            <a:r>
              <a:rPr lang="en-GB" dirty="0" err="1"/>
              <a:t>bördan</a:t>
            </a:r>
            <a:r>
              <a:rPr lang="en-GB" dirty="0"/>
              <a:t> </a:t>
            </a:r>
            <a:r>
              <a:rPr lang="en-GB" dirty="0" err="1"/>
              <a:t>väcker</a:t>
            </a:r>
            <a:r>
              <a:rPr lang="en-GB" dirty="0"/>
              <a:t> </a:t>
            </a:r>
            <a:r>
              <a:rPr lang="en-GB" dirty="0" err="1"/>
              <a:t>missnöje</a:t>
            </a:r>
            <a:r>
              <a:rPr lang="en-GB" dirty="0"/>
              <a:t>. </a:t>
            </a:r>
            <a:r>
              <a:rPr lang="en-GB" dirty="0" err="1"/>
              <a:t>Också</a:t>
            </a:r>
            <a:r>
              <a:rPr lang="en-GB" dirty="0"/>
              <a:t> </a:t>
            </a:r>
            <a:r>
              <a:rPr lang="en-GB" dirty="0" err="1"/>
              <a:t>autnomin</a:t>
            </a:r>
            <a:r>
              <a:rPr lang="en-GB" dirty="0"/>
              <a:t> </a:t>
            </a:r>
            <a:r>
              <a:rPr lang="en-GB" dirty="0" err="1"/>
              <a:t>upplevs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hotad</a:t>
            </a:r>
            <a:r>
              <a:rPr lang="en-GB" dirty="0"/>
              <a:t>.</a:t>
            </a:r>
            <a:endParaRPr lang="en-FI" dirty="0"/>
          </a:p>
          <a:p>
            <a:pPr marL="171450" indent="-171450">
              <a:buFontTx/>
              <a:buChar char="-"/>
            </a:pPr>
            <a:endParaRPr lang="en-FI" dirty="0"/>
          </a:p>
          <a:p>
            <a:pPr marL="0" indent="0">
              <a:buFontTx/>
              <a:buNone/>
            </a:pPr>
            <a:r>
              <a:rPr lang="en-GB" dirty="0" err="1"/>
              <a:t>Varför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fältkansliet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Ukraina</a:t>
            </a:r>
            <a:r>
              <a:rPr lang="en-GB" dirty="0"/>
              <a:t>?</a:t>
            </a:r>
          </a:p>
          <a:p>
            <a:pPr marL="171450" lvl="0" indent="-171450">
              <a:buFontTx/>
              <a:buChar char="-"/>
            </a:pPr>
            <a:r>
              <a:rPr lang="en-GB" dirty="0" err="1"/>
              <a:t>Stora</a:t>
            </a:r>
            <a:r>
              <a:rPr lang="en-GB" dirty="0"/>
              <a:t> </a:t>
            </a:r>
            <a:r>
              <a:rPr lang="en-GB" dirty="0" err="1"/>
              <a:t>nordiska</a:t>
            </a:r>
            <a:r>
              <a:rPr lang="en-GB" dirty="0"/>
              <a:t> </a:t>
            </a:r>
            <a:r>
              <a:rPr lang="en-GB" dirty="0" err="1"/>
              <a:t>kriget</a:t>
            </a:r>
            <a:r>
              <a:rPr lang="en-GB" dirty="0"/>
              <a:t> </a:t>
            </a:r>
            <a:r>
              <a:rPr lang="en-GB" dirty="0" err="1"/>
              <a:t>börjar</a:t>
            </a:r>
            <a:r>
              <a:rPr lang="en-GB" dirty="0"/>
              <a:t> 1700 </a:t>
            </a:r>
            <a:r>
              <a:rPr lang="en-GB" dirty="0" err="1"/>
              <a:t>när</a:t>
            </a:r>
            <a:r>
              <a:rPr lang="en-GB" dirty="0"/>
              <a:t> Sverige </a:t>
            </a:r>
            <a:r>
              <a:rPr lang="en-GB" dirty="0" err="1"/>
              <a:t>anfalls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håll</a:t>
            </a:r>
            <a:r>
              <a:rPr lang="en-GB" dirty="0"/>
              <a:t>: </a:t>
            </a:r>
            <a:r>
              <a:rPr lang="en-GB" dirty="0" err="1"/>
              <a:t>Polen-Litauen</a:t>
            </a:r>
            <a:r>
              <a:rPr lang="en-GB" dirty="0"/>
              <a:t> under August II (den </a:t>
            </a:r>
            <a:r>
              <a:rPr lang="en-GB" dirty="0" err="1"/>
              <a:t>starke</a:t>
            </a:r>
            <a:r>
              <a:rPr lang="en-GB" dirty="0"/>
              <a:t>) mot </a:t>
            </a:r>
            <a:r>
              <a:rPr lang="en-GB" dirty="0" err="1"/>
              <a:t>Livland</a:t>
            </a:r>
            <a:r>
              <a:rPr lang="en-GB" dirty="0"/>
              <a:t>; </a:t>
            </a:r>
            <a:r>
              <a:rPr lang="en-GB" dirty="0" err="1"/>
              <a:t>Danmark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mot Holstein-</a:t>
            </a:r>
            <a:r>
              <a:rPr lang="en-GB" dirty="0" err="1"/>
              <a:t>Gottorp</a:t>
            </a:r>
            <a:r>
              <a:rPr lang="en-GB" dirty="0"/>
              <a:t>; </a:t>
            </a:r>
            <a:r>
              <a:rPr lang="en-GB" dirty="0" err="1"/>
              <a:t>Ryssland</a:t>
            </a:r>
            <a:r>
              <a:rPr lang="en-GB" dirty="0"/>
              <a:t> mot </a:t>
            </a:r>
            <a:r>
              <a:rPr lang="en-GB" dirty="0" err="1"/>
              <a:t>Narva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 err="1"/>
              <a:t>Snabbt</a:t>
            </a:r>
            <a:r>
              <a:rPr lang="en-GB" dirty="0"/>
              <a:t> </a:t>
            </a:r>
            <a:r>
              <a:rPr lang="en-GB" dirty="0" err="1"/>
              <a:t>slår</a:t>
            </a:r>
            <a:r>
              <a:rPr lang="en-GB" dirty="0"/>
              <a:t> Sverige </a:t>
            </a:r>
            <a:r>
              <a:rPr lang="en-GB" dirty="0" err="1"/>
              <a:t>först</a:t>
            </a:r>
            <a:r>
              <a:rPr lang="en-GB" dirty="0"/>
              <a:t> </a:t>
            </a:r>
            <a:r>
              <a:rPr lang="en-GB" dirty="0" err="1"/>
              <a:t>danskarna</a:t>
            </a:r>
            <a:r>
              <a:rPr lang="en-GB" dirty="0"/>
              <a:t>, sedan </a:t>
            </a:r>
            <a:r>
              <a:rPr lang="en-GB" dirty="0" err="1"/>
              <a:t>ryssarna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</a:t>
            </a:r>
            <a:r>
              <a:rPr lang="en-GB" dirty="0" err="1"/>
              <a:t>Narva</a:t>
            </a:r>
            <a:r>
              <a:rPr lang="en-GB" dirty="0"/>
              <a:t> 20.11.1700 &gt; man </a:t>
            </a:r>
            <a:r>
              <a:rPr lang="en-GB" dirty="0" err="1"/>
              <a:t>fortsätter</a:t>
            </a:r>
            <a:r>
              <a:rPr lang="en-GB" dirty="0"/>
              <a:t> mot </a:t>
            </a:r>
            <a:r>
              <a:rPr lang="en-GB" dirty="0" err="1"/>
              <a:t>Polen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Sachsen, August II </a:t>
            </a:r>
            <a:r>
              <a:rPr lang="en-GB" dirty="0" err="1"/>
              <a:t>avsätts</a:t>
            </a: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1707 – Karl XII </a:t>
            </a:r>
            <a:r>
              <a:rPr lang="en-GB" dirty="0" err="1"/>
              <a:t>bestämmer</a:t>
            </a:r>
            <a:r>
              <a:rPr lang="en-GB" dirty="0"/>
              <a:t> sig för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ryskt</a:t>
            </a:r>
            <a:r>
              <a:rPr lang="en-GB" dirty="0"/>
              <a:t> </a:t>
            </a:r>
            <a:r>
              <a:rPr lang="en-GB" dirty="0" err="1"/>
              <a:t>fälttåg</a:t>
            </a:r>
            <a:r>
              <a:rPr lang="en-GB" dirty="0"/>
              <a:t> för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få</a:t>
            </a:r>
            <a:r>
              <a:rPr lang="en-GB" dirty="0"/>
              <a:t> </a:t>
            </a:r>
            <a:r>
              <a:rPr lang="en-GB" dirty="0" err="1"/>
              <a:t>bukt</a:t>
            </a:r>
            <a:r>
              <a:rPr lang="en-GB" dirty="0"/>
              <a:t> med den </a:t>
            </a:r>
            <a:r>
              <a:rPr lang="en-GB" dirty="0" err="1"/>
              <a:t>stora</a:t>
            </a:r>
            <a:r>
              <a:rPr lang="en-GB" dirty="0"/>
              <a:t> </a:t>
            </a:r>
            <a:r>
              <a:rPr lang="en-GB" dirty="0" err="1"/>
              <a:t>fienden</a:t>
            </a:r>
            <a:r>
              <a:rPr lang="en-GB" dirty="0"/>
              <a:t> Peter I. Man </a:t>
            </a:r>
            <a:r>
              <a:rPr lang="en-GB" dirty="0" err="1"/>
              <a:t>marscherar</a:t>
            </a:r>
            <a:r>
              <a:rPr lang="en-GB" dirty="0"/>
              <a:t> mot Moskva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hoppas</a:t>
            </a:r>
            <a:r>
              <a:rPr lang="en-GB" dirty="0"/>
              <a:t> </a:t>
            </a:r>
            <a:r>
              <a:rPr lang="en-GB" dirty="0" err="1"/>
              <a:t>möta</a:t>
            </a:r>
            <a:r>
              <a:rPr lang="en-GB" dirty="0"/>
              <a:t> den </a:t>
            </a:r>
            <a:r>
              <a:rPr lang="en-GB" dirty="0" err="1"/>
              <a:t>ryska</a:t>
            </a:r>
            <a:r>
              <a:rPr lang="en-GB" dirty="0"/>
              <a:t> </a:t>
            </a:r>
            <a:r>
              <a:rPr lang="en-GB" dirty="0" err="1"/>
              <a:t>hären</a:t>
            </a:r>
            <a:r>
              <a:rPr lang="en-GB" dirty="0"/>
              <a:t>, men </a:t>
            </a:r>
            <a:r>
              <a:rPr lang="en-GB" dirty="0" err="1"/>
              <a:t>ryssarna</a:t>
            </a:r>
            <a:r>
              <a:rPr lang="en-GB" dirty="0"/>
              <a:t> </a:t>
            </a:r>
            <a:r>
              <a:rPr lang="en-GB" dirty="0" err="1"/>
              <a:t>drar</a:t>
            </a:r>
            <a:r>
              <a:rPr lang="en-GB" dirty="0"/>
              <a:t> sig </a:t>
            </a:r>
            <a:r>
              <a:rPr lang="en-GB" dirty="0" err="1"/>
              <a:t>undan</a:t>
            </a:r>
            <a:r>
              <a:rPr lang="en-GB" dirty="0"/>
              <a:t> med </a:t>
            </a:r>
            <a:r>
              <a:rPr lang="en-GB" dirty="0" err="1"/>
              <a:t>brända</a:t>
            </a:r>
            <a:r>
              <a:rPr lang="en-GB" dirty="0"/>
              <a:t> </a:t>
            </a:r>
            <a:r>
              <a:rPr lang="en-GB" dirty="0" err="1"/>
              <a:t>jordens</a:t>
            </a:r>
            <a:r>
              <a:rPr lang="en-GB" dirty="0"/>
              <a:t> </a:t>
            </a:r>
            <a:r>
              <a:rPr lang="en-GB" dirty="0" err="1"/>
              <a:t>taktik</a:t>
            </a:r>
            <a:r>
              <a:rPr lang="en-GB" dirty="0"/>
              <a:t>.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svårt</a:t>
            </a:r>
            <a:r>
              <a:rPr lang="en-GB" dirty="0"/>
              <a:t> med </a:t>
            </a:r>
            <a:r>
              <a:rPr lang="en-GB" dirty="0" err="1"/>
              <a:t>underhåll</a:t>
            </a:r>
            <a:r>
              <a:rPr lang="en-GB" dirty="0"/>
              <a:t>, man </a:t>
            </a:r>
            <a:r>
              <a:rPr lang="en-GB" dirty="0" err="1"/>
              <a:t>avbryter</a:t>
            </a:r>
            <a:r>
              <a:rPr lang="en-GB" dirty="0"/>
              <a:t> </a:t>
            </a:r>
            <a:r>
              <a:rPr lang="en-GB" dirty="0" err="1"/>
              <a:t>fälttåget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marscherar</a:t>
            </a:r>
            <a:r>
              <a:rPr lang="en-GB" dirty="0"/>
              <a:t> </a:t>
            </a:r>
            <a:r>
              <a:rPr lang="en-GB" dirty="0" err="1"/>
              <a:t>hösten</a:t>
            </a:r>
            <a:r>
              <a:rPr lang="en-GB" dirty="0"/>
              <a:t> 1708 </a:t>
            </a:r>
            <a:r>
              <a:rPr lang="en-GB" dirty="0" err="1"/>
              <a:t>ner</a:t>
            </a:r>
            <a:r>
              <a:rPr lang="en-GB" dirty="0"/>
              <a:t> mot </a:t>
            </a:r>
            <a:r>
              <a:rPr lang="en-GB" dirty="0" err="1"/>
              <a:t>Ukraina</a:t>
            </a:r>
            <a:r>
              <a:rPr lang="en-GB" dirty="0"/>
              <a:t> </a:t>
            </a:r>
            <a:r>
              <a:rPr lang="en-GB" dirty="0" err="1"/>
              <a:t>där</a:t>
            </a:r>
            <a:r>
              <a:rPr lang="en-GB" dirty="0"/>
              <a:t> man </a:t>
            </a:r>
            <a:r>
              <a:rPr lang="en-GB" dirty="0" err="1"/>
              <a:t>anser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möjligheterna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underhålla</a:t>
            </a:r>
            <a:r>
              <a:rPr lang="en-GB" dirty="0"/>
              <a:t> </a:t>
            </a:r>
            <a:r>
              <a:rPr lang="en-GB" dirty="0" err="1"/>
              <a:t>armén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bättre</a:t>
            </a:r>
            <a:endParaRPr lang="en-GB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Mötet</a:t>
            </a:r>
            <a:r>
              <a:rPr lang="en-GB" dirty="0"/>
              <a:t> </a:t>
            </a:r>
            <a:r>
              <a:rPr lang="en-GB" dirty="0" err="1"/>
              <a:t>mellan</a:t>
            </a:r>
            <a:r>
              <a:rPr lang="en-GB" dirty="0"/>
              <a:t> Karl XII </a:t>
            </a:r>
            <a:r>
              <a:rPr lang="en-GB" dirty="0" err="1"/>
              <a:t>och</a:t>
            </a:r>
            <a:r>
              <a:rPr lang="en-GB" dirty="0"/>
              <a:t> Ivan </a:t>
            </a:r>
            <a:r>
              <a:rPr lang="en-GB" dirty="0" err="1"/>
              <a:t>Mazepa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</a:t>
            </a:r>
            <a:r>
              <a:rPr lang="en-FI" dirty="0"/>
              <a:t>ktober 1708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K</a:t>
            </a:r>
            <a:r>
              <a:rPr lang="en-FI" dirty="0"/>
              <a:t>ommer nörmar sig brevledes Karl XII </a:t>
            </a:r>
            <a:r>
              <a:rPr lang="en-GB" dirty="0"/>
              <a:t>I</a:t>
            </a:r>
            <a:r>
              <a:rPr lang="en-FI" dirty="0"/>
              <a:t> det svenka fältlägret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Horky</a:t>
            </a:r>
            <a:r>
              <a:rPr lang="en-GB" dirty="0"/>
              <a:t>,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ute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</a:t>
            </a:r>
            <a:r>
              <a:rPr lang="en-GB" dirty="0" err="1"/>
              <a:t>beskydd</a:t>
            </a:r>
            <a:r>
              <a:rPr lang="en-GB" dirty="0"/>
              <a:t> mot “</a:t>
            </a:r>
            <a:r>
              <a:rPr lang="en-GB" dirty="0" err="1"/>
              <a:t>moskoviten</a:t>
            </a:r>
            <a:r>
              <a:rPr lang="en-GB" dirty="0"/>
              <a:t>”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autonomin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Karl XII:s </a:t>
            </a:r>
            <a:r>
              <a:rPr lang="en-GB" dirty="0" err="1"/>
              <a:t>intresse</a:t>
            </a:r>
            <a:r>
              <a:rPr lang="en-GB" dirty="0"/>
              <a:t> </a:t>
            </a:r>
            <a:r>
              <a:rPr lang="en-GB" dirty="0" err="1"/>
              <a:t>låg</a:t>
            </a:r>
            <a:r>
              <a:rPr lang="en-GB" dirty="0"/>
              <a:t> </a:t>
            </a:r>
            <a:r>
              <a:rPr lang="en-GB" dirty="0" err="1"/>
              <a:t>närmast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säkra</a:t>
            </a:r>
            <a:r>
              <a:rPr lang="en-GB" dirty="0"/>
              <a:t> </a:t>
            </a:r>
            <a:r>
              <a:rPr lang="en-GB" dirty="0" err="1"/>
              <a:t>underhållet</a:t>
            </a:r>
            <a:r>
              <a:rPr lang="en-GB" dirty="0"/>
              <a:t> – </a:t>
            </a:r>
            <a:r>
              <a:rPr lang="en-GB" dirty="0" err="1"/>
              <a:t>allians</a:t>
            </a:r>
            <a:r>
              <a:rPr lang="en-GB" dirty="0"/>
              <a:t> sluts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När</a:t>
            </a:r>
            <a:r>
              <a:rPr lang="en-GB" dirty="0"/>
              <a:t> Peter 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höra</a:t>
            </a:r>
            <a:r>
              <a:rPr lang="en-GB" dirty="0"/>
              <a:t> om </a:t>
            </a:r>
            <a:r>
              <a:rPr lang="en-GB" dirty="0" err="1"/>
              <a:t>alliansen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han</a:t>
            </a:r>
            <a:r>
              <a:rPr lang="en-GB" dirty="0"/>
              <a:t> </a:t>
            </a:r>
            <a:r>
              <a:rPr lang="en-GB" dirty="0" err="1"/>
              <a:t>rasande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utpekar</a:t>
            </a:r>
            <a:r>
              <a:rPr lang="en-GB" dirty="0"/>
              <a:t> </a:t>
            </a:r>
            <a:r>
              <a:rPr lang="en-GB" dirty="0" err="1"/>
              <a:t>Mazepa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förrädare</a:t>
            </a:r>
            <a:r>
              <a:rPr lang="en-GB" dirty="0"/>
              <a:t> – </a:t>
            </a:r>
            <a:r>
              <a:rPr lang="en-GB" dirty="0" err="1"/>
              <a:t>beordrar</a:t>
            </a:r>
            <a:r>
              <a:rPr lang="en-GB" dirty="0"/>
              <a:t> </a:t>
            </a:r>
            <a:r>
              <a:rPr lang="en-GB" dirty="0" err="1"/>
              <a:t>Menshikov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inta</a:t>
            </a:r>
            <a:r>
              <a:rPr lang="en-GB" dirty="0"/>
              <a:t> </a:t>
            </a:r>
            <a:r>
              <a:rPr lang="en-GB" dirty="0" err="1"/>
              <a:t>kosackernas</a:t>
            </a:r>
            <a:r>
              <a:rPr lang="en-GB" dirty="0"/>
              <a:t> </a:t>
            </a:r>
            <a:r>
              <a:rPr lang="en-GB" dirty="0" err="1"/>
              <a:t>viktigaste</a:t>
            </a:r>
            <a:r>
              <a:rPr lang="en-GB" dirty="0"/>
              <a:t> </a:t>
            </a:r>
            <a:r>
              <a:rPr lang="en-GB" dirty="0" err="1"/>
              <a:t>stad</a:t>
            </a:r>
            <a:r>
              <a:rPr lang="en-GB" dirty="0"/>
              <a:t> </a:t>
            </a:r>
            <a:r>
              <a:rPr lang="en-GB" dirty="0" err="1"/>
              <a:t>Baturin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bränns</a:t>
            </a:r>
            <a:r>
              <a:rPr lang="en-GB" dirty="0"/>
              <a:t> till </a:t>
            </a:r>
            <a:r>
              <a:rPr lang="en-GB" dirty="0" err="1"/>
              <a:t>marken</a:t>
            </a:r>
            <a:r>
              <a:rPr lang="en-GB" dirty="0"/>
              <a:t> I </a:t>
            </a:r>
            <a:r>
              <a:rPr lang="en-GB" dirty="0" err="1"/>
              <a:t>början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november</a:t>
            </a:r>
            <a:r>
              <a:rPr lang="en-GB" dirty="0"/>
              <a:t> (</a:t>
            </a:r>
            <a:r>
              <a:rPr lang="en-GB" dirty="0" err="1"/>
              <a:t>massaker</a:t>
            </a:r>
            <a:r>
              <a:rPr lang="en-GB" dirty="0"/>
              <a:t>) – man </a:t>
            </a:r>
            <a:r>
              <a:rPr lang="en-GB" dirty="0" err="1"/>
              <a:t>låter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“</a:t>
            </a:r>
            <a:r>
              <a:rPr lang="en-GB" dirty="0" err="1"/>
              <a:t>mothetman</a:t>
            </a:r>
            <a:r>
              <a:rPr lang="en-GB" dirty="0"/>
              <a:t>”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utlovar</a:t>
            </a:r>
            <a:r>
              <a:rPr lang="en-GB" dirty="0"/>
              <a:t> </a:t>
            </a:r>
            <a:r>
              <a:rPr lang="en-GB" dirty="0" err="1"/>
              <a:t>amnesti</a:t>
            </a:r>
            <a:r>
              <a:rPr lang="en-GB" dirty="0"/>
              <a:t> </a:t>
            </a:r>
            <a:r>
              <a:rPr lang="en-GB" dirty="0" err="1"/>
              <a:t>åt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över</a:t>
            </a:r>
            <a:r>
              <a:rPr lang="en-GB" dirty="0"/>
              <a:t> till den “</a:t>
            </a:r>
            <a:r>
              <a:rPr lang="en-GB" dirty="0" err="1"/>
              <a:t>ryska</a:t>
            </a:r>
            <a:r>
              <a:rPr lang="en-GB" dirty="0"/>
              <a:t>” </a:t>
            </a:r>
            <a:r>
              <a:rPr lang="en-GB" dirty="0" err="1"/>
              <a:t>sidan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Vintern</a:t>
            </a:r>
            <a:r>
              <a:rPr lang="en-GB" dirty="0"/>
              <a:t> 1708–09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 </a:t>
            </a:r>
            <a:r>
              <a:rPr lang="en-GB" dirty="0" err="1"/>
              <a:t>kallaste</a:t>
            </a:r>
            <a:r>
              <a:rPr lang="en-GB" dirty="0"/>
              <a:t> </a:t>
            </a:r>
            <a:r>
              <a:rPr lang="en-GB" dirty="0" err="1"/>
              <a:t>vintraran</a:t>
            </a:r>
            <a:r>
              <a:rPr lang="en-GB" dirty="0"/>
              <a:t> </a:t>
            </a:r>
            <a:r>
              <a:rPr lang="en-GB" dirty="0" err="1"/>
              <a:t>någonsin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794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Vad har PI och KII atrysk maktpolitik</a:t>
            </a:r>
          </a:p>
          <a:p>
            <a:r>
              <a:rPr lang="en-FI" dirty="0"/>
              <a:t>1700-talets expansion: bryter isole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060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Vad har PI och KII att göra med rysk maktpolitik</a:t>
            </a:r>
          </a:p>
          <a:p>
            <a:r>
              <a:rPr lang="en-FI" dirty="0"/>
              <a:t>1700-talets expansion: bryter isole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416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Avsevärd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expansion:</a:t>
            </a:r>
          </a:p>
          <a:p>
            <a:pPr marL="171450" indent="-171450" algn="l">
              <a:buFontTx/>
              <a:buChar char="-"/>
            </a:pP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Annnekter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fråm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Polen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områden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med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belarusisk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och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ukrainsk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befolkning</a:t>
            </a:r>
            <a:endParaRPr lang="en-GB" b="0" i="0" u="none" strike="noStrike" dirty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Erövrar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Svatahavskusten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 </a:t>
            </a:r>
          </a:p>
          <a:p>
            <a:pPr marL="171450" indent="-171450" algn="l">
              <a:buFontTx/>
              <a:buChar char="-"/>
            </a:pP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Driver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turkarna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från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Europa,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upprättas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stället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nya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stater,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Moldavien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och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Valakiet</a:t>
            </a:r>
            <a:endParaRPr lang="en-GB" b="0" i="0" u="none" strike="noStrike" dirty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ambition var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att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sätta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sin son Konstantin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på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tronen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Konstantinopel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171450" indent="-171450" algn="l">
              <a:buFontTx/>
              <a:buChar char="-"/>
            </a:pPr>
            <a:endParaRPr lang="en-GB" b="0" i="0" u="none" strike="noStrike" dirty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Resultat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stor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del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av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de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ukrainska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områden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som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hört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till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Polen-Litauen</a:t>
            </a:r>
            <a:r>
              <a:rPr lang="en-GB" b="0" i="0" u="none" strike="noStrike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 nu under </a:t>
            </a:r>
            <a:r>
              <a:rPr lang="en-GB" b="0" i="0" u="none" strike="noStrike" dirty="0" err="1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Ryssland</a:t>
            </a:r>
            <a:endParaRPr lang="en-GB" b="0" i="0" u="none" strike="noStrike" dirty="0">
              <a:solidFill>
                <a:srgbClr val="1A1A1A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2703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Krig mot turkarna:</a:t>
            </a:r>
          </a:p>
          <a:p>
            <a:r>
              <a:rPr lang="en-FI" dirty="0"/>
              <a:t>1768-1774 – Krim nominellt självständigt, men Ryssland har kontroll över viktiga hamnstäder.</a:t>
            </a:r>
          </a:p>
          <a:p>
            <a:endParaRPr lang="en-FI" dirty="0"/>
          </a:p>
          <a:p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Novorossiya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guvernement</a:t>
            </a:r>
            <a:r>
              <a:rPr lang="en-GB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1764-1783, 1796-1802.</a:t>
            </a:r>
          </a:p>
          <a:p>
            <a:endParaRPr lang="en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dirty="0"/>
              <a:t>Städer som grundas under KII:s regering: Cherson, Dnipro (Jekaterinoslav 1787-1926)</a:t>
            </a:r>
          </a:p>
          <a:p>
            <a:r>
              <a:rPr lang="en-FI" dirty="0"/>
              <a:t>Sevastopol (1783) möjliggör en flotta på Svarta havet), Odesa</a:t>
            </a:r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5D69F-E0E3-C14D-A2B3-4BE1B7BE37E2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375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ABC3-B0E8-2C44-9ACE-A2E6AB85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EB626-0160-CC4B-B4F9-8287741A4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4F5A-5DA6-A940-9078-F109AD61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187D-B424-944C-B156-49BABF7B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B4E0-3177-BA40-93E8-73A4CAF1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2323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7574-9357-CB4F-BEAE-363AAE54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FCC54-156B-C140-B580-DD3828728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33EEC-1647-3340-B743-43939EAE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4F60D-B928-AA47-BD2A-723AA53D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F91D-78C5-8844-913F-6B57D67D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8DF4A-2F64-4E4D-B600-CA564ABC4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D6B51-AA89-F449-9425-E8F8D34DA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A49D2-CF55-0944-9D5F-61A3D5A4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E6B9-B3A4-3043-9125-9CB66F69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D520-D0B2-4840-8485-54A4939F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5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BB7A-7FDB-0B4A-A463-9914AF69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F1E03-3377-ED49-90ED-31EE7C48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1894-4439-8E4F-BDF4-193BA44C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6EC2-04B0-C94D-9136-D02130ED2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E30D-9A4A-F248-851F-E0C7F914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565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CD5C-6673-4049-9F2C-19DE0370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8EC1-9F8F-784C-905A-D94F180A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C5895-8B60-8442-AA47-1C429F3D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84350-CA67-2548-A545-7034554E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886EB-D28C-284B-9EEC-3B913370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844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7BAD-4EAC-F048-B8B9-B04B4656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0029-38AD-524B-BFA5-8A2D156FC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1DEE-3B7D-B14B-8AC0-72A9EC665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BF027-36BA-6D42-A67A-CAECB328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D5BFC-9156-704E-A5DD-65D4A4A8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32762-16D7-3249-8EAF-26A2A30A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36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1CF9-2B96-AA49-89CD-97FBB8B6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664DB-11FB-E246-A5EA-439A4000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DEDC9-4C8D-8440-B684-E56761730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CE2B8-D461-1047-B1B8-BCAA6B9F3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16329-514E-1B47-9911-E2F05B5F8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A9319-D299-9B4D-B333-696FB645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703C6-7062-8943-96E7-56304B2C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70207-DB7A-7149-8C07-40CDC24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1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E0EA-2EB4-CC45-89AE-B36A3572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E965B-AFDD-644C-8B56-3618C061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BF9C0-A4B7-6E43-9880-0CF5F11C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D8487-56CB-B846-A57D-875F9BF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966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ECB27-BF99-4B4B-A559-F2F18323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D79E3-0323-D041-A0A4-ABAFD777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815A-AEE7-C54C-87E3-695D6493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86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8429-FC21-824A-A629-433DDE63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3BC6-506A-9145-8FFF-E53604C2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DF7B8-B13B-174F-B26B-532597890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2FBD-4897-E647-8932-F1D46D40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2C61A-C7FB-8E47-B000-F39DDC48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27AD3-A5C4-674D-8CEC-99D68453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41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CFC4-C615-334C-A15D-A200F4AB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8C8C6-C80F-2F42-923E-73FBCF42E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CE03-97D8-DE4F-9E59-F0B3BBCF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5D4EF-0AE6-D548-9DF4-EEBF638B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F4630-D1B0-174D-A933-4CF68344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C0B14-03EA-644E-8812-19509F24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9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E5BDF-E4CB-3E47-91AE-8FF38B59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B183A-63C3-A049-BEF0-37389E59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2DB6C-D459-D84A-BCA4-D2AC26682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54B-51A3-7444-9EA1-64921611C331}" type="datetimeFigureOut">
              <a:rPr lang="en-FI" smtClean="0"/>
              <a:t>11/10/2023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746E-347E-954B-863E-B234A5902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853C-C4F1-E64C-9947-F3E16922E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5246-B683-F845-9543-519318678CC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00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3532-0ABD-C04B-A886-EDDC4641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AA3E-F883-6044-89E7-8E870D7F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3600" dirty="0"/>
              <a:t>Kievriket 862–1240</a:t>
            </a:r>
          </a:p>
          <a:p>
            <a:pPr marL="0" indent="0">
              <a:buNone/>
            </a:pPr>
            <a:endParaRPr lang="en-FI" sz="3600" dirty="0"/>
          </a:p>
          <a:p>
            <a:pPr marL="0" indent="0">
              <a:buNone/>
            </a:pPr>
            <a:r>
              <a:rPr lang="en-FI" sz="3600" dirty="0"/>
              <a:t>”Mongoliska oket” 1240–1480</a:t>
            </a:r>
          </a:p>
          <a:p>
            <a:pPr marL="0" indent="0">
              <a:buNone/>
            </a:pPr>
            <a:endParaRPr lang="en-FI" sz="3600" dirty="0"/>
          </a:p>
          <a:p>
            <a:pPr marL="0" indent="0">
              <a:buNone/>
            </a:pPr>
            <a:r>
              <a:rPr lang="en-FI" sz="3600" dirty="0"/>
              <a:t>Moskvariket 1480–1700</a:t>
            </a:r>
            <a:endParaRPr lang="en-FI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E8370-18E3-0A4E-9EA9-D1DAAA7CD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5" r="777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6A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7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6B55-09C1-76AC-7A88-40DDF95A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48B1-8EAA-69A7-716E-0470997FF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122" name="Picture 2" descr="Expansion of Russia, 1500-1800 | Map, Russia, Historical maps">
            <a:extLst>
              <a:ext uri="{FF2B5EF4-FFF2-40B4-BE49-F238E27FC236}">
                <a16:creationId xmlns:a16="http://schemas.microsoft.com/office/drawing/2014/main" id="{7241E57A-3909-EE42-8459-0804CE3A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8"/>
            <a:ext cx="1219200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9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CE61-C574-58FB-45B5-F98507B8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6" name="Content Placeholder 5" descr="A framed map of europe&#10;&#10;Description automatically generated">
            <a:extLst>
              <a:ext uri="{FF2B5EF4-FFF2-40B4-BE49-F238E27FC236}">
                <a16:creationId xmlns:a16="http://schemas.microsoft.com/office/drawing/2014/main" id="{D80A57BD-15D3-9735-448A-F7CF73417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0" t="11005" r="6260" b="15894"/>
          <a:stretch/>
        </p:blipFill>
        <p:spPr>
          <a:xfrm>
            <a:off x="1907375" y="171000"/>
            <a:ext cx="8377249" cy="6516000"/>
          </a:xfrm>
        </p:spPr>
      </p:pic>
      <p:sp>
        <p:nvSpPr>
          <p:cNvPr id="4" name="AutoShape 2" descr="Map of Russia, Second Half of the 17th century by Nicolaes Visscher">
            <a:extLst>
              <a:ext uri="{FF2B5EF4-FFF2-40B4-BE49-F238E27FC236}">
                <a16:creationId xmlns:a16="http://schemas.microsoft.com/office/drawing/2014/main" id="{F69F044A-E192-0246-9BE5-FD608BA4C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422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CE61-C574-58FB-45B5-F98507B8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6" name="Content Placeholder 5" descr="A framed map of europe&#10;&#10;Description automatically generated">
            <a:extLst>
              <a:ext uri="{FF2B5EF4-FFF2-40B4-BE49-F238E27FC236}">
                <a16:creationId xmlns:a16="http://schemas.microsoft.com/office/drawing/2014/main" id="{D80A57BD-15D3-9735-448A-F7CF73417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0" t="11005" r="6260" b="15894"/>
          <a:stretch/>
        </p:blipFill>
        <p:spPr>
          <a:xfrm>
            <a:off x="1916821" y="292826"/>
            <a:ext cx="8064000" cy="6272348"/>
          </a:xfrm>
        </p:spPr>
      </p:pic>
      <p:sp>
        <p:nvSpPr>
          <p:cNvPr id="4" name="AutoShape 2" descr="Map of Russia, Second Half of the 17th century by Nicolaes Visscher">
            <a:extLst>
              <a:ext uri="{FF2B5EF4-FFF2-40B4-BE49-F238E27FC236}">
                <a16:creationId xmlns:a16="http://schemas.microsoft.com/office/drawing/2014/main" id="{F69F044A-E192-0246-9BE5-FD608BA4C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02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B33C-6FF3-3D27-5618-22316F61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E84C88-127C-873B-0BCC-E98379F2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64" y="1237280"/>
            <a:ext cx="5400000" cy="46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F7EFDA-5757-3788-9904-C9AC225CD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4278" r="3704" b="3618"/>
          <a:stretch/>
        </p:blipFill>
        <p:spPr bwMode="auto">
          <a:xfrm>
            <a:off x="376136" y="1425102"/>
            <a:ext cx="5719864" cy="4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1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68A3-9930-FA3C-C605-B9528958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70" y="755594"/>
            <a:ext cx="10515600" cy="1325563"/>
          </a:xfrm>
        </p:spPr>
        <p:txBody>
          <a:bodyPr>
            <a:normAutofit/>
          </a:bodyPr>
          <a:lstStyle/>
          <a:p>
            <a:r>
              <a:rPr lang="en-FI" sz="2800" b="1" dirty="0"/>
              <a:t>Stora nordiska kriget 1700–1721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3085-5B9A-AB3E-8B46-759F0FF96AE8}"/>
              </a:ext>
            </a:extLst>
          </p:cNvPr>
          <p:cNvSpPr txBox="1"/>
          <p:nvPr/>
        </p:nvSpPr>
        <p:spPr>
          <a:xfrm>
            <a:off x="455770" y="2351597"/>
            <a:ext cx="4629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dirty="0"/>
              <a:t>S:t Petersburg grundas 1703 – på svenskt terriotorium</a:t>
            </a:r>
          </a:p>
          <a:p>
            <a:endParaRPr lang="en-FI" sz="2400" dirty="0"/>
          </a:p>
          <a:p>
            <a:r>
              <a:rPr lang="en-FI" sz="2400" dirty="0"/>
              <a:t>Slaget vid Poltava 1709 </a:t>
            </a:r>
          </a:p>
          <a:p>
            <a:endParaRPr lang="en-FI" sz="2400" dirty="0"/>
          </a:p>
          <a:p>
            <a:r>
              <a:rPr lang="en-FI" sz="2400" dirty="0"/>
              <a:t>Peter I antar titeln </a:t>
            </a:r>
            <a:r>
              <a:rPr lang="en-FI" sz="2400" i="1" dirty="0"/>
              <a:t>imperator</a:t>
            </a:r>
            <a:r>
              <a:rPr lang="en-FI" sz="2400" dirty="0"/>
              <a:t> 1721 – början på det ryska imperiet</a:t>
            </a:r>
          </a:p>
          <a:p>
            <a:endParaRPr lang="en-FI" sz="2400" dirty="0"/>
          </a:p>
          <a:p>
            <a:endParaRPr lang="en-FI" sz="2400" dirty="0"/>
          </a:p>
          <a:p>
            <a:endParaRPr lang="en-F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BF528-7C19-F6B8-359E-8B8BA8D6453D}"/>
              </a:ext>
            </a:extLst>
          </p:cNvPr>
          <p:cNvSpPr txBox="1"/>
          <p:nvPr/>
        </p:nvSpPr>
        <p:spPr>
          <a:xfrm>
            <a:off x="5635234" y="5750793"/>
            <a:ext cx="6100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Karl XII </a:t>
            </a:r>
            <a:r>
              <a:rPr lang="en-GB" sz="1400" b="0" i="1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och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Ivan </a:t>
            </a:r>
            <a:r>
              <a:rPr lang="en-GB" sz="1400" b="0" i="1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Mazepa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efter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slaget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vid Poltava 1709.</a:t>
            </a:r>
          </a:p>
          <a:p>
            <a:r>
              <a:rPr lang="en-GB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Målning</a:t>
            </a:r>
            <a:r>
              <a:rPr lang="en-GB" sz="1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av</a:t>
            </a:r>
            <a:r>
              <a:rPr lang="en-GB" sz="1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G.O. </a:t>
            </a:r>
            <a:r>
              <a:rPr lang="en-GB" sz="1400" b="0" i="1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Cederström</a:t>
            </a:r>
            <a:r>
              <a:rPr lang="en-GB" sz="1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1880</a:t>
            </a:r>
            <a:endParaRPr lang="en-FI" sz="1400" dirty="0"/>
          </a:p>
        </p:txBody>
      </p:sp>
      <p:pic>
        <p:nvPicPr>
          <p:cNvPr id="3074" name="Picture 2" descr="Charles XII of Sweden and Ivan Mazepa after the Battle of Poltava, 1879">
            <a:extLst>
              <a:ext uri="{FF2B5EF4-FFF2-40B4-BE49-F238E27FC236}">
                <a16:creationId xmlns:a16="http://schemas.microsoft.com/office/drawing/2014/main" id="{1CE3C055-6522-579D-A65F-39654033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9" y="921466"/>
            <a:ext cx="5827563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2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852F-44EB-4E8F-6824-A7ACB12A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7833-8627-D461-C0C3-1663F0CE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88" y="1027906"/>
            <a:ext cx="4997574" cy="5265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”</a:t>
            </a:r>
            <a:r>
              <a:rPr lang="en-GB" sz="2200" b="1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Mazepa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som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förr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ådde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alla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Petliura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som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betalade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polskt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herravälde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över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ukrainsk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mark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och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Bandera,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som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kollaborerade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med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nazisterna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ses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som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nationella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hjältar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[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Ukraina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]. 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gör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allt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för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att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hos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unga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generationerna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radera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ur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minnet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namnen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på</a:t>
            </a:r>
            <a:r>
              <a:rPr lang="en-GB" sz="2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verkliga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patrioter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och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segrare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som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alltid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har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varit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Ukrainas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202122"/>
                </a:solidFill>
                <a:latin typeface="Arial" panose="020B0604020202020204" pitchFamily="34" charset="0"/>
              </a:rPr>
              <a:t>stolthet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.” </a:t>
            </a:r>
          </a:p>
          <a:p>
            <a:pPr marL="0" indent="0">
              <a:buNone/>
            </a:pPr>
            <a:endParaRPr lang="en-GB" sz="2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V. Putin, 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Om den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historiska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enheten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mellan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ryssar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och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i="1" dirty="0" err="1">
                <a:solidFill>
                  <a:srgbClr val="202122"/>
                </a:solidFill>
                <a:latin typeface="Arial" panose="020B0604020202020204" pitchFamily="34" charset="0"/>
              </a:rPr>
              <a:t>ukrainare</a:t>
            </a:r>
            <a:r>
              <a:rPr lang="en-GB" sz="22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GB" sz="2200" dirty="0">
                <a:solidFill>
                  <a:srgbClr val="202122"/>
                </a:solidFill>
                <a:latin typeface="Arial" panose="020B0604020202020204" pitchFamily="34" charset="0"/>
              </a:rPr>
              <a:t>(2021)</a:t>
            </a:r>
            <a:endParaRPr lang="en-FI" sz="2200" dirty="0"/>
          </a:p>
        </p:txBody>
      </p:sp>
      <p:sp>
        <p:nvSpPr>
          <p:cNvPr id="4" name="AutoShape 2" descr="undefined">
            <a:extLst>
              <a:ext uri="{FF2B5EF4-FFF2-40B4-BE49-F238E27FC236}">
                <a16:creationId xmlns:a16="http://schemas.microsoft.com/office/drawing/2014/main" id="{9329A069-4B3F-245F-5641-2CAB23311F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2663" y="0"/>
            <a:ext cx="5146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3AD1CF-0AE0-A8B4-0A05-598EB46C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3" y="1572095"/>
            <a:ext cx="6336000" cy="4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2775F-2A7F-28C3-9BAE-DEB07E576A01}"/>
              </a:ext>
            </a:extLst>
          </p:cNvPr>
          <p:cNvSpPr txBox="1"/>
          <p:nvPr/>
        </p:nvSpPr>
        <p:spPr>
          <a:xfrm>
            <a:off x="354663" y="5897217"/>
            <a:ext cx="472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Staty över Ivan Mazepa </a:t>
            </a:r>
            <a:r>
              <a:rPr lang="en-GB" dirty="0"/>
              <a:t>i</a:t>
            </a:r>
            <a:r>
              <a:rPr lang="en-FI" dirty="0"/>
              <a:t> Poltava (rest 2016)</a:t>
            </a:r>
          </a:p>
        </p:txBody>
      </p:sp>
    </p:spTree>
    <p:extLst>
      <p:ext uri="{BB962C8B-B14F-4D97-AF65-F5344CB8AC3E}">
        <p14:creationId xmlns:p14="http://schemas.microsoft.com/office/powerpoint/2010/main" val="178364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mal karta över Norden. Konungariket Sverige sträckte sig i öst till Kymmene älv. ">
            <a:extLst>
              <a:ext uri="{FF2B5EF4-FFF2-40B4-BE49-F238E27FC236}">
                <a16:creationId xmlns:a16="http://schemas.microsoft.com/office/drawing/2014/main" id="{96DC745A-7F92-2FFD-CF09-649CE28BC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1333"/>
          <a:stretch/>
        </p:blipFill>
        <p:spPr bwMode="auto">
          <a:xfrm>
            <a:off x="6270744" y="927000"/>
            <a:ext cx="5755716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79C4C38-59B9-C635-3D86-2006E580C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4278" r="3378" b="3618"/>
          <a:stretch/>
        </p:blipFill>
        <p:spPr bwMode="auto">
          <a:xfrm>
            <a:off x="456061" y="1596999"/>
            <a:ext cx="5465196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650FD98-0D39-03D4-A04E-568C3408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526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6D1C-788C-D09A-C919-999D0F77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Putin om Peter den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4C5A-7D5A-7845-B76E-BBEE15FC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7400" cy="4351338"/>
          </a:xfrm>
        </p:spPr>
        <p:txBody>
          <a:bodyPr>
            <a:normAutofit/>
          </a:bodyPr>
          <a:lstStyle/>
          <a:p>
            <a:endParaRPr lang="en-FI" dirty="0"/>
          </a:p>
          <a:p>
            <a:pPr marL="0" indent="0">
              <a:buNone/>
            </a:pP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”</a:t>
            </a:r>
            <a:r>
              <a:rPr lang="en-GB" b="1" i="0" u="none" strike="noStrike" dirty="0">
                <a:effectLst/>
                <a:latin typeface="__Roboto_dda4a7"/>
              </a:rPr>
              <a:t>Peter den store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 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förde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det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Stora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nordiska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kriget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i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21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år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. Det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kan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se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ut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som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att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han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var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i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krig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med Sverige,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han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tog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något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från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dem. Han tog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ingenting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från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dem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,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han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återtog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(det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som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var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Rysslands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)”.</a:t>
            </a:r>
            <a:endParaRPr lang="en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814F61-E5F7-4F3B-979A-0F605D19DBA9}"/>
              </a:ext>
            </a:extLst>
          </p:cNvPr>
          <p:cNvSpPr txBox="1">
            <a:spLocks/>
          </p:cNvSpPr>
          <p:nvPr/>
        </p:nvSpPr>
        <p:spPr>
          <a:xfrm>
            <a:off x="6477000" y="1825625"/>
            <a:ext cx="4597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  <a:p>
            <a:pPr marL="0" indent="0">
              <a:buNone/>
            </a:pPr>
            <a:r>
              <a:rPr lang="sv-SE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”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Det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föll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tydligen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också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på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oss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att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ta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tillbaka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(det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som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är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Rysslands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)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och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stärka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(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landet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).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Och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om vi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utgår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från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att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dessa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grundläggande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värderingar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utgör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grunden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för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vår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existens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kommer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vi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säkert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att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lyckas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lösa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de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uppgifter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som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vi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står</a:t>
            </a:r>
            <a:r>
              <a:rPr lang="en-GB" b="0" i="0" u="none" strike="noStrike" dirty="0">
                <a:solidFill>
                  <a:srgbClr val="374151"/>
                </a:solidFill>
                <a:effectLst/>
                <a:latin typeface="__Roboto_dda4a7"/>
              </a:rPr>
              <a:t> </a:t>
            </a:r>
            <a:r>
              <a:rPr lang="en-GB" b="0" i="0" u="none" strike="noStrike" dirty="0" err="1">
                <a:solidFill>
                  <a:srgbClr val="374151"/>
                </a:solidFill>
                <a:effectLst/>
                <a:latin typeface="__Roboto_dda4a7"/>
              </a:rPr>
              <a:t>inför</a:t>
            </a:r>
            <a:r>
              <a:rPr lang="en-GB" dirty="0">
                <a:solidFill>
                  <a:srgbClr val="374151"/>
                </a:solidFill>
                <a:latin typeface="__Roboto_dda4a7"/>
              </a:rPr>
              <a:t>.”</a:t>
            </a:r>
            <a:endParaRPr lang="en-GB" b="0" i="0" u="none" strike="noStrike" dirty="0">
              <a:solidFill>
                <a:srgbClr val="374151"/>
              </a:solidFill>
              <a:effectLst/>
              <a:latin typeface="__Roboto_dda4a7"/>
            </a:endParaRP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5373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03E7-0D6C-0FE2-B10C-45FE906E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773" y="583354"/>
            <a:ext cx="10515600" cy="1325563"/>
          </a:xfrm>
        </p:spPr>
        <p:txBody>
          <a:bodyPr/>
          <a:lstStyle/>
          <a:p>
            <a:r>
              <a:rPr lang="en-FI" dirty="0"/>
              <a:t>Katarina den stora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EBA2-1860-74E5-C3F2-5A61F0E8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773" y="1923308"/>
            <a:ext cx="490303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Polens</a:t>
            </a:r>
            <a:r>
              <a:rPr lang="en-GB" dirty="0"/>
              <a:t> </a:t>
            </a:r>
            <a:r>
              <a:rPr lang="en-GB" dirty="0" err="1"/>
              <a:t>delningar</a:t>
            </a:r>
            <a:r>
              <a:rPr lang="en-GB" dirty="0"/>
              <a:t> (1772–1795)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Erövringen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Svartahavskusten</a:t>
            </a:r>
            <a:r>
              <a:rPr lang="en-GB" dirty="0"/>
              <a:t> (</a:t>
            </a:r>
            <a:r>
              <a:rPr lang="en-GB" dirty="0" err="1"/>
              <a:t>Novorossija</a:t>
            </a:r>
            <a:r>
              <a:rPr lang="en-GB" dirty="0"/>
              <a:t>)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Krim</a:t>
            </a:r>
            <a:r>
              <a:rPr lang="en-GB" dirty="0"/>
              <a:t> (1784)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osmanerna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Kosackernas</a:t>
            </a:r>
            <a:r>
              <a:rPr lang="en-GB" dirty="0"/>
              <a:t> semi-</a:t>
            </a:r>
            <a:r>
              <a:rPr lang="en-GB" dirty="0" err="1"/>
              <a:t>autonomi</a:t>
            </a:r>
            <a:r>
              <a:rPr lang="en-GB" dirty="0"/>
              <a:t> </a:t>
            </a:r>
            <a:r>
              <a:rPr lang="en-GB" dirty="0" err="1"/>
              <a:t>avskaffas</a:t>
            </a:r>
            <a:r>
              <a:rPr lang="en-GB" dirty="0"/>
              <a:t> (1774)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205916-F3DC-B0D6-7E9E-5B2449633E1D}"/>
              </a:ext>
            </a:extLst>
          </p:cNvPr>
          <p:cNvSpPr txBox="1"/>
          <p:nvPr/>
        </p:nvSpPr>
        <p:spPr>
          <a:xfrm>
            <a:off x="470582" y="5622147"/>
            <a:ext cx="484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/>
              <a:t>Brittisk karikatyr (1791)</a:t>
            </a:r>
          </a:p>
        </p:txBody>
      </p:sp>
      <p:pic>
        <p:nvPicPr>
          <p:cNvPr id="2050" name="Picture 2" descr="Thomas Rowlandson (1757-1827) - European Powers. An Imperial ...">
            <a:extLst>
              <a:ext uri="{FF2B5EF4-FFF2-40B4-BE49-F238E27FC236}">
                <a16:creationId xmlns:a16="http://schemas.microsoft.com/office/drawing/2014/main" id="{6085F1B9-7E05-6712-9026-DD9EE3647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5150" r="5406" b="4203"/>
          <a:stretch/>
        </p:blipFill>
        <p:spPr bwMode="auto">
          <a:xfrm>
            <a:off x="470582" y="1051187"/>
            <a:ext cx="5625418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6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4336-5A04-4023-F276-C7CD11E5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19" y="281347"/>
            <a:ext cx="10515600" cy="1325563"/>
          </a:xfrm>
        </p:spPr>
        <p:txBody>
          <a:bodyPr>
            <a:normAutofit/>
          </a:bodyPr>
          <a:lstStyle/>
          <a:p>
            <a:r>
              <a:rPr lang="en-FI" sz="3600" dirty="0"/>
              <a:t>Novorossija (”Nya Ryssland”)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A6EC-F96D-8A93-414F-07A379AC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448A7156-AFE2-4A32-7A10-AC24EAAF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1"/>
            <a:ext cx="5220000" cy="42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BE04B-16D8-3A41-540B-B4EDD5A32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31" y="2748739"/>
            <a:ext cx="6322289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881</Words>
  <Application>Microsoft Office PowerPoint</Application>
  <PresentationFormat>Laajakuva</PresentationFormat>
  <Paragraphs>92</Paragraphs>
  <Slides>11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__Roboto_dda4a7</vt:lpstr>
      <vt:lpstr>Arial</vt:lpstr>
      <vt:lpstr>Calibri</vt:lpstr>
      <vt:lpstr>Calibri Light</vt:lpstr>
      <vt:lpstr>Georgia</vt:lpstr>
      <vt:lpstr>Office Theme</vt:lpstr>
      <vt:lpstr>PowerPoint-esitys</vt:lpstr>
      <vt:lpstr>PowerPoint-esitys</vt:lpstr>
      <vt:lpstr>PowerPoint-esitys</vt:lpstr>
      <vt:lpstr>Stora nordiska kriget 1700–1721</vt:lpstr>
      <vt:lpstr>PowerPoint-esitys</vt:lpstr>
      <vt:lpstr>PowerPoint-esitys</vt:lpstr>
      <vt:lpstr>Putin om Peter den store</vt:lpstr>
      <vt:lpstr>Katarina den stora</vt:lpstr>
      <vt:lpstr>Novorossija (”Nya Ryssland”)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Wassholm</dc:creator>
  <cp:lastModifiedBy>Hellman Guy</cp:lastModifiedBy>
  <cp:revision>27</cp:revision>
  <cp:lastPrinted>2022-03-23T14:32:19Z</cp:lastPrinted>
  <dcterms:created xsi:type="dcterms:W3CDTF">2022-02-28T15:39:14Z</dcterms:created>
  <dcterms:modified xsi:type="dcterms:W3CDTF">2023-11-10T08:42:47Z</dcterms:modified>
</cp:coreProperties>
</file>