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7" r:id="rId4"/>
    <p:sldId id="261" r:id="rId5"/>
    <p:sldId id="260" r:id="rId6"/>
    <p:sldId id="268" r:id="rId7"/>
    <p:sldId id="259" r:id="rId8"/>
    <p:sldId id="266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42A1-10EF-93A4-6485-4C7ECB00F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6937E-AA1B-9799-878E-DCDFB2244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D3AB3-C4E1-87F7-031B-4A2C64C1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7C80-9FE8-69C8-F460-2A116128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F7ED5-FDB6-CA7F-B85B-B73E83E4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12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F4D9-E0AC-109D-630A-40714A60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7D9D0-857F-EB07-2211-AF20E1F59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3720-28E0-9EC8-9428-BCCCEFDD6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3D2C-6D64-12D4-A4D9-55B8F298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B761A-19A9-1340-00BB-906A7751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7B63B6-33EC-CCAD-777E-2EE1860AE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3AA7B-8C08-AA01-4362-133B1051B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593-EC4D-4A18-0712-D394DB8A9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EB14-B7C2-EEF8-84DF-9AD9C252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BDE8-D6C8-1985-4C01-DA04B3A0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9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6AB8-9B2D-5D0A-42AC-52E5BC4B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C1CE-5B3C-9118-3A44-39CB22B65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451E5-91F8-43FF-1579-993CC624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92D09-1205-CDA3-6D57-C6D494F9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3BD8D-8A48-F9FF-04AE-2510325E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51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C2EA-D367-421A-D590-A2CF4E45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B952C-93DC-69D0-E1AE-7DD7AE8D2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A05F3-E810-A411-0E50-53FACFF2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1163E-7383-EF95-291E-EDD069E2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462D-4E5C-550E-2A78-1CD95FB5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55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A445-6B38-06EA-D6B9-ADB2F218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08BE5-8FA4-1F1C-68EA-741D99D3D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9871F-8491-BF07-A3D3-7BC21ACF4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92E6-7A42-EA6A-94E2-5347DF8F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C1091-A976-E732-0917-DC1FBCB7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E3C8-1F97-2BF9-5682-9A59B708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89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A5A6-0544-9DDE-1124-1E5CCD6B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D35E-D450-62BA-6BA8-3E8858D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3E8FD-9CA9-A938-1497-1AA389C28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D3358-0177-7313-6EA8-B8DD83366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A9AA7-DC6B-920E-E7C9-57FE84434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7D427-99FD-A984-7190-788ABD02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53450-43A3-4F70-CA94-23B7BEE2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F1230-692B-3148-D40B-FB6AF138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79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36F6-85C4-2BC6-1BC0-4CEEA0D4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31D83-CA67-9C6E-B17E-718FE8E3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48539-FE2A-2335-4746-5B572BFC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9AC97-AA1A-B3AE-8967-3668FF89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32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CA713-AD79-5ACE-EF89-1AF559BD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D7AB-16DD-2122-6682-9A31F1B4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16E4-0F38-099A-58C0-74EB0E49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75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B1F2-9374-CF3A-E2CF-56A03F52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3863E-0688-56FC-D978-17FA88BFD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B4228-19C0-CE41-1057-F56D0AAB8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9D594-C625-D212-04C3-3C35F291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41A72-8112-288E-CD4F-9379794C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04EC8-04E5-90FB-4F6B-54FAE5F6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87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5348-D3A5-A231-6590-90CACCBE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D7252-9BB0-6CF2-EC99-5EDDFDE3B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BABCF-FB5F-47BE-F91E-0F740C965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7D5B4-2793-8CD9-C012-752289EA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BCBBB-D2C5-E1B5-E5B3-BC1E4430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F19C-55BE-9524-9F33-A1EC902F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3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34FC5-804C-4F19-20FE-B14EF5E9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EBC6A-D17F-0B2F-74C1-C3AD97B8F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189EE-FDA0-49A3-584B-083D86010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7B44-8796-45CE-AC35-DD522447BDC8}" type="datetimeFigureOut">
              <a:rPr lang="fi-FI" smtClean="0"/>
              <a:t>7.2.2024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AF87-89B7-C0DC-4A4C-07D478026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F2602-B979-0994-1D01-5E612B7C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0989-DAA9-4C4F-97F8-0680EBF478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53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soldiers standing on a train&#10;&#10;Description automatically generated">
            <a:extLst>
              <a:ext uri="{FF2B5EF4-FFF2-40B4-BE49-F238E27FC236}">
                <a16:creationId xmlns:a16="http://schemas.microsoft.com/office/drawing/2014/main" id="{ACE91224-0938-2350-205B-40810F5C8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r="18989" b="276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164" name="Rectangle 616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FC168-BDC0-8104-AEBF-C99C6818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Vägen till första världskriget </a:t>
            </a:r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68" name="Rectangle 616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86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D2B343-C0F1-0049-CDFD-8C7FB8F0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6" r="9091" b="7430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C76DD-D531-39C2-6658-2E4B248A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Europa 1914</a:t>
            </a: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CF39-2371-09FB-BC25-5F58873E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 dirty="0">
                <a:solidFill>
                  <a:schemeClr val="bg1"/>
                </a:solidFill>
              </a:rPr>
              <a:t>Lång </a:t>
            </a:r>
            <a:r>
              <a:rPr lang="fi-FI" sz="1700" dirty="0" err="1">
                <a:solidFill>
                  <a:schemeClr val="bg1"/>
                </a:solidFill>
              </a:rPr>
              <a:t>fredsperiod</a:t>
            </a:r>
            <a:endParaRPr lang="fi-FI" sz="1700" dirty="0">
              <a:solidFill>
                <a:schemeClr val="bg1"/>
              </a:solidFill>
            </a:endParaRPr>
          </a:p>
          <a:p>
            <a:r>
              <a:rPr lang="fi-FI" sz="1700" dirty="0" err="1">
                <a:solidFill>
                  <a:schemeClr val="bg1"/>
                </a:solidFill>
              </a:rPr>
              <a:t>Senaste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stormaktskriget</a:t>
            </a:r>
            <a:r>
              <a:rPr lang="fi-FI" sz="1700" dirty="0">
                <a:solidFill>
                  <a:schemeClr val="bg1"/>
                </a:solidFill>
              </a:rPr>
              <a:t> 1871</a:t>
            </a:r>
          </a:p>
          <a:p>
            <a:r>
              <a:rPr lang="fi-FI" sz="1700" dirty="0" err="1">
                <a:solidFill>
                  <a:schemeClr val="bg1"/>
                </a:solidFill>
              </a:rPr>
              <a:t>Krigen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verkade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få</a:t>
            </a:r>
            <a:r>
              <a:rPr lang="fi-FI" sz="1700" dirty="0">
                <a:solidFill>
                  <a:schemeClr val="bg1"/>
                </a:solidFill>
              </a:rPr>
              <a:t>, </a:t>
            </a:r>
            <a:r>
              <a:rPr lang="fi-FI" sz="1700" dirty="0" err="1">
                <a:solidFill>
                  <a:schemeClr val="bg1"/>
                </a:solidFill>
              </a:rPr>
              <a:t>avlägsna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och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rätt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oblodiga</a:t>
            </a:r>
            <a:endParaRPr lang="fi-FI" sz="1700" dirty="0">
              <a:solidFill>
                <a:schemeClr val="bg1"/>
              </a:solidFill>
            </a:endParaRPr>
          </a:p>
          <a:p>
            <a:r>
              <a:rPr lang="fi-FI" sz="1700" dirty="0" err="1">
                <a:solidFill>
                  <a:schemeClr val="bg1"/>
                </a:solidFill>
              </a:rPr>
              <a:t>Få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orsaker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till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krig</a:t>
            </a:r>
            <a:r>
              <a:rPr lang="fi-FI" sz="1700" dirty="0">
                <a:solidFill>
                  <a:schemeClr val="bg1"/>
                </a:solidFill>
              </a:rPr>
              <a:t> (</a:t>
            </a:r>
            <a:r>
              <a:rPr lang="fi-FI" sz="1700" dirty="0" err="1">
                <a:solidFill>
                  <a:schemeClr val="bg1"/>
                </a:solidFill>
              </a:rPr>
              <a:t>nationella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disputer</a:t>
            </a:r>
            <a:r>
              <a:rPr lang="fi-FI" sz="1700" dirty="0">
                <a:solidFill>
                  <a:schemeClr val="bg1"/>
                </a:solidFill>
              </a:rPr>
              <a:t>, </a:t>
            </a:r>
            <a:r>
              <a:rPr lang="fi-FI" sz="1700" dirty="0" err="1">
                <a:solidFill>
                  <a:schemeClr val="bg1"/>
                </a:solidFill>
              </a:rPr>
              <a:t>idelogier</a:t>
            </a:r>
            <a:r>
              <a:rPr lang="fi-FI" sz="1700" dirty="0">
                <a:solidFill>
                  <a:schemeClr val="bg1"/>
                </a:solidFill>
              </a:rPr>
              <a:t>, </a:t>
            </a:r>
            <a:r>
              <a:rPr lang="fi-FI" sz="1700" dirty="0" err="1">
                <a:solidFill>
                  <a:schemeClr val="bg1"/>
                </a:solidFill>
              </a:rPr>
              <a:t>religion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verkade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inte</a:t>
            </a:r>
            <a:r>
              <a:rPr lang="fi-FI" sz="1700" dirty="0">
                <a:solidFill>
                  <a:schemeClr val="bg1"/>
                </a:solidFill>
              </a:rPr>
              <a:t> vara </a:t>
            </a:r>
            <a:r>
              <a:rPr lang="fi-FI" sz="1700" dirty="0" err="1">
                <a:solidFill>
                  <a:schemeClr val="bg1"/>
                </a:solidFill>
              </a:rPr>
              <a:t>orsaker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till</a:t>
            </a:r>
            <a:r>
              <a:rPr lang="fi-FI" sz="1700" dirty="0">
                <a:solidFill>
                  <a:schemeClr val="bg1"/>
                </a:solidFill>
              </a:rPr>
              <a:t> </a:t>
            </a:r>
            <a:r>
              <a:rPr lang="fi-FI" sz="1700" dirty="0" err="1">
                <a:solidFill>
                  <a:schemeClr val="bg1"/>
                </a:solidFill>
              </a:rPr>
              <a:t>krig</a:t>
            </a:r>
            <a:r>
              <a:rPr lang="fi-FI" sz="17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827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246B474-55E0-119C-7030-FF6EA0D9C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8" r="9090" b="1103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0BD82-B94E-C6C5-D33A-007B46B8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Belle époque</a:t>
            </a:r>
            <a:br>
              <a:rPr lang="fi-FI" sz="28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800">
              <a:solidFill>
                <a:schemeClr val="bg1"/>
              </a:solidFill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95F2E4-8FB2-26D4-F083-58AA4DD63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1900-1914, </a:t>
            </a:r>
            <a:r>
              <a:rPr lang="en-US" sz="1600" dirty="0" err="1">
                <a:solidFill>
                  <a:schemeClr val="bg1"/>
                </a:solidFill>
              </a:rPr>
              <a:t>ibland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även</a:t>
            </a:r>
            <a:r>
              <a:rPr lang="en-US" sz="1600" dirty="0">
                <a:solidFill>
                  <a:schemeClr val="bg1"/>
                </a:solidFill>
              </a:rPr>
              <a:t> 1871-1914</a:t>
            </a:r>
          </a:p>
          <a:p>
            <a:r>
              <a:rPr lang="en-US" sz="1600" dirty="0">
                <a:solidFill>
                  <a:schemeClr val="bg1"/>
                </a:solidFill>
              </a:rPr>
              <a:t>Den </a:t>
            </a:r>
            <a:r>
              <a:rPr lang="en-US" sz="1600" dirty="0" err="1">
                <a:solidFill>
                  <a:schemeClr val="bg1"/>
                </a:solidFill>
              </a:rPr>
              <a:t>gamla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världen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Nostalgi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Framgång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Bekymmerslöst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Framtidstro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Tekniska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uppfinningar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Medelklassens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värld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sv-FI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Bekymmerslös tid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9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B02DD-F75E-2801-2801-92665F20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9ECAB-FD0D-EC3E-9FA9-AFAA55479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endParaRPr lang="fi-FI" sz="200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E7FA59-1E41-888C-7B76-367419E8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99" y="120373"/>
            <a:ext cx="8650004" cy="66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2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F7AFB-3856-EBB5-BC8B-F1D6E48A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allianssystemet</a:t>
            </a:r>
          </a:p>
        </p:txBody>
      </p:sp>
      <p:sp>
        <p:nvSpPr>
          <p:cNvPr id="41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FF0C8-9C14-46E5-35C5-6170F5A86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000"/>
              <a:t>Tyskland – Österrike 1879</a:t>
            </a:r>
          </a:p>
          <a:p>
            <a:r>
              <a:rPr lang="fi-FI" sz="2000"/>
              <a:t>Tyskland – Österrike – Italien 1882: Trippelalliansen</a:t>
            </a:r>
          </a:p>
          <a:p>
            <a:r>
              <a:rPr lang="fi-FI" sz="2000"/>
              <a:t>Frankrike – Ryssland 1892</a:t>
            </a:r>
          </a:p>
          <a:p>
            <a:r>
              <a:rPr lang="fi-FI" sz="2000"/>
              <a:t>Entente cordiale 1904 Frankrike – Storbritannien</a:t>
            </a:r>
          </a:p>
          <a:p>
            <a:r>
              <a:rPr lang="fi-FI" sz="2000"/>
              <a:t>Från och med 1906: Trippelententen Ryssland – Storbritannien – Frankrike börjar ta form </a:t>
            </a:r>
          </a:p>
        </p:txBody>
      </p:sp>
      <p:pic>
        <p:nvPicPr>
          <p:cNvPr id="4100" name="Picture 4" descr="France and the UK must renew the Entente Cordiale to save the West - New  Statesman">
            <a:extLst>
              <a:ext uri="{FF2B5EF4-FFF2-40B4-BE49-F238E27FC236}">
                <a16:creationId xmlns:a16="http://schemas.microsoft.com/office/drawing/2014/main" id="{3890AF18-21AF-6582-3416-889D55848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1504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7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D91F-7FFE-CCC1-DB97-7A3AFB48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545C8070-57C5-1C2D-E85B-436C281BB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31" y="283779"/>
            <a:ext cx="10515599" cy="68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6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7439E09-2F01-C96A-87C3-C66F9A958E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8116" y="0"/>
            <a:ext cx="8855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6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05762-15DF-8398-C5C8-8D6CE1A0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fi-FI" sz="3800">
                <a:solidFill>
                  <a:schemeClr val="bg1"/>
                </a:solidFill>
              </a:rPr>
              <a:t>Globalism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5A6F-AF4C-4ECB-FE64-1549EA813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Medelklassen kunde njuta av att resa i Europa. Museer, sevärdheter, restauranger, badhotell etc. </a:t>
            </a:r>
          </a:p>
          <a:p>
            <a:r>
              <a:rPr lang="fi-FI" sz="2000">
                <a:solidFill>
                  <a:schemeClr val="bg1"/>
                </a:solidFill>
              </a:rPr>
              <a:t>Arbetarrörelsen även med. Arbetare hade sina representater vid internationella möten och organisationer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F76A1F02-FCAF-D608-484B-4C51650C8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-1" b="5143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8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uilding with many windows&#10;&#10;Description automatically generated">
            <a:extLst>
              <a:ext uri="{FF2B5EF4-FFF2-40B4-BE49-F238E27FC236}">
                <a16:creationId xmlns:a16="http://schemas.microsoft.com/office/drawing/2014/main" id="{687F09C2-327D-2214-3BC9-710DB358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r="1" b="15190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A0996-B72D-4665-13E2-9354270F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Finland, Helsingfors</a:t>
            </a:r>
          </a:p>
        </p:txBody>
      </p:sp>
      <p:pic>
        <p:nvPicPr>
          <p:cNvPr id="6" name="Content Placeholder 4" descr="A building under construction in a city&#10;&#10;Description automatically generated">
            <a:extLst>
              <a:ext uri="{FF2B5EF4-FFF2-40B4-BE49-F238E27FC236}">
                <a16:creationId xmlns:a16="http://schemas.microsoft.com/office/drawing/2014/main" id="{525E893E-7BA9-AC84-E50C-FB640AA14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r="8359" b="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268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Vägen till första världskriget </vt:lpstr>
      <vt:lpstr>Europa 1914</vt:lpstr>
      <vt:lpstr>La Belle époque </vt:lpstr>
      <vt:lpstr>PowerPoint Presentation</vt:lpstr>
      <vt:lpstr>allianssystemet</vt:lpstr>
      <vt:lpstr>PowerPoint Presentation</vt:lpstr>
      <vt:lpstr>PowerPoint Presentation</vt:lpstr>
      <vt:lpstr>Globalism</vt:lpstr>
      <vt:lpstr>Finland, Helsingfors</vt:lpstr>
    </vt:vector>
  </TitlesOfParts>
  <Company>Tampere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Vägen till första världskriget </dc:title>
  <dc:creator>Aapo Roselius (TAU)</dc:creator>
  <cp:lastModifiedBy>Aapo Roselius (TAU)</cp:lastModifiedBy>
  <cp:revision>2</cp:revision>
  <dcterms:created xsi:type="dcterms:W3CDTF">2024-02-04T15:47:17Z</dcterms:created>
  <dcterms:modified xsi:type="dcterms:W3CDTF">2024-02-07T07:15:23Z</dcterms:modified>
</cp:coreProperties>
</file>