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62" r:id="rId4"/>
    <p:sldId id="261" r:id="rId5"/>
    <p:sldId id="270" r:id="rId6"/>
    <p:sldId id="264" r:id="rId7"/>
    <p:sldId id="273" r:id="rId8"/>
    <p:sldId id="274" r:id="rId9"/>
    <p:sldId id="275" r:id="rId10"/>
    <p:sldId id="277" r:id="rId11"/>
    <p:sldId id="281" r:id="rId12"/>
    <p:sldId id="282" r:id="rId13"/>
    <p:sldId id="376" r:id="rId14"/>
    <p:sldId id="284" r:id="rId15"/>
    <p:sldId id="286" r:id="rId16"/>
    <p:sldId id="287" r:id="rId17"/>
    <p:sldId id="372" r:id="rId18"/>
    <p:sldId id="291" r:id="rId19"/>
    <p:sldId id="366" r:id="rId20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84ADE-12A8-4F35-BC84-4716F74AEA08}" type="datetimeFigureOut">
              <a:rPr lang="fi-FI" smtClean="0"/>
              <a:t>20.1.2024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B5E42-0C10-4E69-958C-BBBC91A1F9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75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v-FI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v-FI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470589-152E-4108-9900-2A3CFD423466}" type="datetimeFigureOut">
              <a:rPr lang="sv-FI" smtClean="0"/>
              <a:pPr/>
              <a:t>20-01-2024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2ECE9A-8007-40C3-8909-B5E116088555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68" y="5072906"/>
            <a:ext cx="8870032" cy="848148"/>
          </a:xfrm>
        </p:spPr>
        <p:txBody>
          <a:bodyPr>
            <a:noAutofit/>
          </a:bodyPr>
          <a:lstStyle/>
          <a:p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r>
              <a:rPr lang="sv-SE" sz="1900" dirty="0"/>
              <a:t>Spänningarna mellan Shia- &amp; Sunnimuslimerna i ett historiskt perspektiv</a:t>
            </a:r>
            <a:br>
              <a:rPr lang="sv-SE" sz="1900" dirty="0"/>
            </a:br>
            <a:r>
              <a:rPr lang="sv-SE" sz="1900" dirty="0"/>
              <a:t>Palestina finns i regionen - ett land utan folk för ett folk utan land</a:t>
            </a:r>
            <a:endParaRPr lang="sv-FI" sz="1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sv-SE" sz="2800" dirty="0"/>
          </a:p>
          <a:p>
            <a:r>
              <a:rPr lang="sv-SE" sz="7600" dirty="0"/>
              <a:t>HANDELSGILLET 15.1.2024</a:t>
            </a:r>
          </a:p>
          <a:p>
            <a:endParaRPr lang="sv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145199"/>
            <a:ext cx="4355976" cy="2613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6E430A-E1D3-4A41-8440-564087FCC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644" y="73927"/>
            <a:ext cx="3104282" cy="2922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B61D7-6726-43AB-A99F-F96564BB2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5792" y="2786638"/>
            <a:ext cx="3960440" cy="2415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1D1475-67A6-4D6D-A04A-22FAF6E5C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644" y="3034928"/>
            <a:ext cx="3104282" cy="20379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291" tIns="32146" rIns="64291" bIns="32146"/>
          <a:lstStyle/>
          <a:p>
            <a:fld id="{6B7F341F-4B0D-4849-897B-24AA99B605E1}" type="slidenum">
              <a:rPr lang="en-US"/>
              <a:pPr/>
              <a:t>10</a:t>
            </a:fld>
            <a:endParaRPr lang="en-US"/>
          </a:p>
        </p:txBody>
      </p:sp>
      <p:sp>
        <p:nvSpPr>
          <p:cNvPr id="82945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81276" bIns="32146"/>
          <a:lstStyle/>
          <a:p>
            <a:pPr marL="40182"/>
            <a:r>
              <a:rPr lang="sv-FI" dirty="0"/>
              <a:t>Islams tidiga expansion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64291" tIns="32146" rIns="81276" bIns="32146"/>
          <a:lstStyle/>
          <a:p>
            <a:pPr>
              <a:buNone/>
            </a:pPr>
            <a:endParaRPr lang="en-US" sz="3000" dirty="0"/>
          </a:p>
        </p:txBody>
      </p:sp>
      <p:pic>
        <p:nvPicPr>
          <p:cNvPr id="5122" name="Picture 2" descr="http://www.usu.edu/markdamen/1320hist&amp;Civ/slides/14islam/mapspreadofis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04" y="1556787"/>
            <a:ext cx="8233172" cy="513302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291" tIns="32146" rIns="64291" bIns="32146"/>
          <a:lstStyle/>
          <a:p>
            <a:fld id="{59E0E160-81D6-4DAD-9E6F-4E40A4318674}" type="slidenum">
              <a:rPr lang="en-US"/>
              <a:pPr/>
              <a:t>11</a:t>
            </a:fld>
            <a:endParaRPr lang="en-US"/>
          </a:p>
        </p:txBody>
      </p:sp>
      <p:sp>
        <p:nvSpPr>
          <p:cNvPr id="88065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5414" y="276820"/>
            <a:ext cx="8233172" cy="696516"/>
          </a:xfrm>
          <a:ln/>
        </p:spPr>
        <p:txBody>
          <a:bodyPr lIns="64291" tIns="32146" rIns="81276" bIns="32146">
            <a:normAutofit fontScale="90000"/>
          </a:bodyPr>
          <a:lstStyle/>
          <a:p>
            <a:pPr marL="40182"/>
            <a:r>
              <a:rPr lang="sv-FI" dirty="0" err="1"/>
              <a:t>Umayyaderna</a:t>
            </a:r>
            <a:r>
              <a:rPr lang="sv-FI" dirty="0"/>
              <a:t> (661-750)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414" y="1700808"/>
            <a:ext cx="8581082" cy="5760640"/>
          </a:xfrm>
          <a:ln/>
        </p:spPr>
        <p:txBody>
          <a:bodyPr lIns="64291" tIns="32146" rIns="81276" bIns="32146">
            <a:normAutofit/>
          </a:bodyPr>
          <a:lstStyle/>
          <a:p>
            <a:r>
              <a:rPr lang="sv-FI" sz="2500" dirty="0">
                <a:latin typeface="+mj-lt"/>
              </a:rPr>
              <a:t>Huvudstad Damaskus, från arabiskt stamsamhälle till arabiskt världsvälde </a:t>
            </a:r>
          </a:p>
          <a:p>
            <a:r>
              <a:rPr lang="sv-FI" sz="2500" dirty="0">
                <a:latin typeface="+mj-lt"/>
              </a:rPr>
              <a:t>Från </a:t>
            </a:r>
            <a:r>
              <a:rPr lang="sv-FI" sz="2500" i="1" dirty="0" err="1">
                <a:latin typeface="+mj-lt"/>
              </a:rPr>
              <a:t>khalifa</a:t>
            </a:r>
            <a:r>
              <a:rPr lang="sv-FI" sz="2500" i="1" dirty="0">
                <a:latin typeface="+mj-lt"/>
              </a:rPr>
              <a:t> </a:t>
            </a:r>
            <a:r>
              <a:rPr lang="sv-FI" sz="2500" i="1" dirty="0" err="1">
                <a:latin typeface="+mj-lt"/>
              </a:rPr>
              <a:t>rasul</a:t>
            </a:r>
            <a:r>
              <a:rPr lang="sv-FI" sz="2500" i="1" dirty="0">
                <a:latin typeface="+mj-lt"/>
              </a:rPr>
              <a:t> Allah </a:t>
            </a:r>
            <a:r>
              <a:rPr lang="sv-FI" sz="2500" dirty="0">
                <a:latin typeface="+mj-lt"/>
              </a:rPr>
              <a:t>(profetens efterträdare) till </a:t>
            </a:r>
            <a:r>
              <a:rPr lang="sv-FI" sz="2500" i="1" dirty="0" err="1">
                <a:latin typeface="+mj-lt"/>
              </a:rPr>
              <a:t>khalifa</a:t>
            </a:r>
            <a:r>
              <a:rPr lang="sv-FI" sz="2500" i="1" dirty="0">
                <a:latin typeface="+mj-lt"/>
              </a:rPr>
              <a:t> Allah</a:t>
            </a:r>
            <a:r>
              <a:rPr lang="sv-FI" sz="2500" dirty="0">
                <a:latin typeface="+mj-lt"/>
              </a:rPr>
              <a:t> (Guds ställföreträdare) legitimerades religiös makt</a:t>
            </a:r>
          </a:p>
          <a:p>
            <a:r>
              <a:rPr lang="sv-FI" sz="2500" dirty="0">
                <a:latin typeface="+mj-lt"/>
              </a:rPr>
              <a:t>Expanderar imperiet till Atlanten och Iberiska halvön</a:t>
            </a:r>
          </a:p>
          <a:p>
            <a:r>
              <a:rPr lang="sv-FI" sz="2500" dirty="0">
                <a:latin typeface="+mj-lt"/>
              </a:rPr>
              <a:t>Islams lära och ritualer likriktas; islams identitet som separat religion utvecklas</a:t>
            </a:r>
          </a:p>
          <a:p>
            <a:r>
              <a:rPr lang="sv-FI" sz="2500" dirty="0"/>
              <a:t>Spänning mellan de lärda (</a:t>
            </a:r>
            <a:r>
              <a:rPr lang="sv-FI" sz="2500" i="1" dirty="0" err="1">
                <a:ea typeface="Arial Italic" charset="0"/>
                <a:cs typeface="Arial Italic" charset="0"/>
                <a:sym typeface="Arial Italic" charset="0"/>
              </a:rPr>
              <a:t>ulama</a:t>
            </a:r>
            <a:r>
              <a:rPr lang="sv-FI" sz="2500" dirty="0">
                <a:ea typeface="Arial Italic" charset="0"/>
                <a:cs typeface="Arial Italic" charset="0"/>
                <a:sym typeface="Arial Italic" charset="0"/>
              </a:rPr>
              <a:t>) </a:t>
            </a:r>
            <a:r>
              <a:rPr lang="sv-FI" sz="2500" dirty="0"/>
              <a:t>och kaliferna (spänning mellan andlig och världslig makt) </a:t>
            </a:r>
            <a:endParaRPr lang="sv-FI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291" tIns="32146" rIns="64291" bIns="32146"/>
          <a:lstStyle/>
          <a:p>
            <a:fld id="{7432AF5A-71B0-4E1D-B5F6-D9E6BDD36EF2}" type="slidenum">
              <a:rPr lang="en-US"/>
              <a:pPr/>
              <a:t>12</a:t>
            </a:fld>
            <a:endParaRPr lang="en-US"/>
          </a:p>
        </p:txBody>
      </p:sp>
      <p:sp>
        <p:nvSpPr>
          <p:cNvPr id="89089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89090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81276" bIns="32146"/>
          <a:lstStyle/>
          <a:p>
            <a:pPr marL="40182"/>
            <a:r>
              <a:rPr lang="sv-FI" dirty="0" err="1"/>
              <a:t>Abbasiderna</a:t>
            </a:r>
            <a:r>
              <a:rPr lang="sv-FI" dirty="0"/>
              <a:t> (750-1258)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414" y="1484785"/>
            <a:ext cx="8233172" cy="5832648"/>
          </a:xfrm>
          <a:ln/>
        </p:spPr>
        <p:txBody>
          <a:bodyPr lIns="64291" tIns="32146" rIns="81276" bIns="32146"/>
          <a:lstStyle/>
          <a:p>
            <a:r>
              <a:rPr lang="sv-FI" dirty="0"/>
              <a:t>Statskupp med stöd av </a:t>
            </a:r>
            <a:r>
              <a:rPr lang="sv-FI" dirty="0" err="1"/>
              <a:t>shiiorna</a:t>
            </a:r>
            <a:endParaRPr lang="sv-FI" dirty="0"/>
          </a:p>
          <a:p>
            <a:r>
              <a:rPr lang="sv-FI" dirty="0"/>
              <a:t>Huvudstad Bagdad</a:t>
            </a:r>
          </a:p>
          <a:p>
            <a:r>
              <a:rPr lang="sv-FI" dirty="0"/>
              <a:t>Karavanvägar sammankopplar imperiet</a:t>
            </a:r>
          </a:p>
          <a:p>
            <a:pPr marL="498929" lvl="1"/>
            <a:r>
              <a:rPr lang="sv-FI" sz="2400" dirty="0"/>
              <a:t>Muslimerna får en större del av världshandeln</a:t>
            </a:r>
          </a:p>
          <a:p>
            <a:r>
              <a:rPr lang="sv-FI" dirty="0"/>
              <a:t>Den muslimska kulturens och vetenskapens guldålder</a:t>
            </a:r>
          </a:p>
          <a:p>
            <a:r>
              <a:rPr lang="sv-FI" dirty="0" err="1"/>
              <a:t>Haditherna</a:t>
            </a:r>
            <a:r>
              <a:rPr lang="sv-FI" dirty="0"/>
              <a:t> samlas, lagskolorna uppkommer</a:t>
            </a:r>
          </a:p>
          <a:p>
            <a:r>
              <a:rPr lang="sv-FI" dirty="0"/>
              <a:t>Turkiska slavsoldater, ökar med tiden sitt inflytande</a:t>
            </a:r>
          </a:p>
          <a:p>
            <a:r>
              <a:rPr lang="sv-FI" dirty="0"/>
              <a:t>Intellektuell och materiell blomstring i Andalusien </a:t>
            </a:r>
          </a:p>
          <a:p>
            <a:pPr marL="224609" lvl="1" indent="0">
              <a:buNone/>
            </a:pPr>
            <a:endParaRPr lang="sv-FI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'Golden Age' of Arab Intellectual Leadership: Baghdad, Center of Abbasid  Caliphate - Inside Arabia">
            <a:extLst>
              <a:ext uri="{FF2B5EF4-FFF2-40B4-BE49-F238E27FC236}">
                <a16:creationId xmlns:a16="http://schemas.microsoft.com/office/drawing/2014/main" id="{3520D546-CC7A-4752-8FE4-FF4731D214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 bwMode="auto">
          <a:xfrm>
            <a:off x="15" y="85821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18B2F4-E76F-4E56-A5D8-2CAF167B7CD2}"/>
              </a:ext>
            </a:extLst>
          </p:cNvPr>
          <p:cNvSpPr/>
          <p:nvPr/>
        </p:nvSpPr>
        <p:spPr>
          <a:xfrm>
            <a:off x="1907704" y="6198990"/>
            <a:ext cx="4741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dirty="0"/>
              <a:t>Bild på ett av kalifens bibliotek i Bagdad. </a:t>
            </a:r>
          </a:p>
        </p:txBody>
      </p:sp>
    </p:spTree>
    <p:extLst>
      <p:ext uri="{BB962C8B-B14F-4D97-AF65-F5344CB8AC3E}">
        <p14:creationId xmlns:p14="http://schemas.microsoft.com/office/powerpoint/2010/main" val="158975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291" tIns="32146" rIns="64291" bIns="32146"/>
          <a:lstStyle/>
          <a:p>
            <a:fld id="{DD47677D-330A-4735-A7A5-BA19EF412B84}" type="slidenum">
              <a:rPr lang="en-US"/>
              <a:pPr/>
              <a:t>14</a:t>
            </a:fld>
            <a:endParaRPr lang="en-US"/>
          </a:p>
        </p:txBody>
      </p:sp>
      <p:sp>
        <p:nvSpPr>
          <p:cNvPr id="91137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81276" bIns="32146"/>
          <a:lstStyle/>
          <a:p>
            <a:pPr marL="40182"/>
            <a:r>
              <a:rPr lang="sv-FI" dirty="0"/>
              <a:t>Kalifatets undergång 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7219" y="1571625"/>
            <a:ext cx="8233172" cy="5259586"/>
          </a:xfrm>
          <a:ln/>
        </p:spPr>
        <p:txBody>
          <a:bodyPr lIns="64291" tIns="32146" rIns="81276" bIns="32146">
            <a:normAutofit/>
          </a:bodyPr>
          <a:lstStyle/>
          <a:p>
            <a:r>
              <a:rPr lang="sv-FI" sz="2400" dirty="0"/>
              <a:t>Det fanns många självständiga eller endast formellt underlydande dynastier (Spanien, Nordafrika, Turkiet, Egypten, </a:t>
            </a:r>
            <a:r>
              <a:rPr lang="sv-FI" sz="2400" dirty="0" err="1"/>
              <a:t>assassinerna</a:t>
            </a:r>
            <a:r>
              <a:rPr lang="sv-FI" sz="2400" dirty="0"/>
              <a:t>) i det </a:t>
            </a:r>
            <a:r>
              <a:rPr lang="sv-FI" sz="2400" dirty="0" err="1"/>
              <a:t>abbasidiska</a:t>
            </a:r>
            <a:r>
              <a:rPr lang="sv-FI" sz="2400" dirty="0"/>
              <a:t> riket. </a:t>
            </a:r>
          </a:p>
          <a:p>
            <a:r>
              <a:rPr lang="sv-FI" sz="2400" dirty="0"/>
              <a:t>Korstågen (1095-1272)</a:t>
            </a:r>
          </a:p>
          <a:p>
            <a:r>
              <a:rPr lang="sv-FI" sz="2400" dirty="0"/>
              <a:t>Mongolerna</a:t>
            </a:r>
          </a:p>
          <a:p>
            <a:pPr marL="498929" lvl="1"/>
            <a:r>
              <a:rPr lang="sv-FI" sz="2400" dirty="0"/>
              <a:t>Erövringar från 1200-talet</a:t>
            </a:r>
          </a:p>
          <a:p>
            <a:pPr marL="498929" lvl="1"/>
            <a:r>
              <a:rPr lang="sv-FI" sz="2400" dirty="0"/>
              <a:t>Bagdad förstörs 1258 (vilket fortfarande är en besvikelse)</a:t>
            </a:r>
          </a:p>
          <a:p>
            <a:pPr marL="746719" lvl="2"/>
            <a:r>
              <a:rPr lang="sv-FI" sz="2400" dirty="0"/>
              <a:t>Slutet på imperiet, men...</a:t>
            </a:r>
          </a:p>
          <a:p>
            <a:pPr marL="746719" lvl="2"/>
            <a:r>
              <a:rPr lang="sv-FI" sz="2400" dirty="0"/>
              <a:t>...mongolerna konverterar till islam</a:t>
            </a:r>
          </a:p>
          <a:p>
            <a:pPr marL="746719" lvl="2"/>
            <a:r>
              <a:rPr lang="sv-FI" sz="2400" dirty="0"/>
              <a:t>Indiens betydelse som islamiskt område ökar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291" tIns="32146" rIns="64291" bIns="32146"/>
          <a:lstStyle/>
          <a:p>
            <a:fld id="{D3DE4A51-0FF7-4D53-A43D-45463918A0E5}" type="slidenum">
              <a:rPr lang="en-US"/>
              <a:pPr/>
              <a:t>15</a:t>
            </a:fld>
            <a:endParaRPr lang="en-US"/>
          </a:p>
        </p:txBody>
      </p:sp>
      <p:sp>
        <p:nvSpPr>
          <p:cNvPr id="93185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93186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5414" y="276820"/>
            <a:ext cx="8233172" cy="848320"/>
          </a:xfrm>
          <a:ln/>
        </p:spPr>
        <p:txBody>
          <a:bodyPr lIns="64291" tIns="32146" rIns="81276" bIns="32146"/>
          <a:lstStyle/>
          <a:p>
            <a:pPr marL="40182"/>
            <a:r>
              <a:rPr lang="sv-FI" dirty="0"/>
              <a:t>Kalifatets slut, men...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414" y="1512565"/>
            <a:ext cx="8233172" cy="5732859"/>
          </a:xfrm>
          <a:ln/>
        </p:spPr>
        <p:txBody>
          <a:bodyPr lIns="64291" tIns="32146" rIns="81276" bIns="32146"/>
          <a:lstStyle/>
          <a:p>
            <a:r>
              <a:rPr lang="sv-FI" dirty="0"/>
              <a:t>Religionen i allmänhet mår bra</a:t>
            </a:r>
          </a:p>
          <a:p>
            <a:pPr marL="498929" lvl="1"/>
            <a:r>
              <a:rPr lang="sv-FI" dirty="0"/>
              <a:t>Religiösa specialister mindre beroende av staten</a:t>
            </a:r>
          </a:p>
          <a:p>
            <a:pPr marL="498929" lvl="1"/>
            <a:r>
              <a:rPr lang="sv-FI" dirty="0"/>
              <a:t>Politisk försvagning </a:t>
            </a:r>
            <a:r>
              <a:rPr lang="sv-FI" dirty="0">
                <a:sym typeface="Wingdings" pitchFamily="2" charset="2"/>
              </a:rPr>
              <a:t> </a:t>
            </a:r>
            <a:r>
              <a:rPr lang="sv-FI" dirty="0"/>
              <a:t>religiösa strukturer får större betydelse (t.ex. </a:t>
            </a:r>
            <a:r>
              <a:rPr lang="sv-FI" dirty="0" err="1"/>
              <a:t>sufi</a:t>
            </a:r>
            <a:r>
              <a:rPr lang="sv-FI" dirty="0"/>
              <a:t>-ordnar)</a:t>
            </a:r>
          </a:p>
          <a:p>
            <a:pPr marL="498929" lvl="1"/>
            <a:r>
              <a:rPr lang="sv-FI" dirty="0"/>
              <a:t>Den muslimska kulturen blir rikare</a:t>
            </a:r>
          </a:p>
          <a:p>
            <a:pPr marL="746719" lvl="2"/>
            <a:r>
              <a:rPr lang="sv-FI" dirty="0"/>
              <a:t>Persiska blir kulturellt och administrativt språk i östra delen av det muslimska området</a:t>
            </a:r>
          </a:p>
          <a:p>
            <a:pPr marL="498929" lvl="1"/>
            <a:r>
              <a:rPr lang="sv-FI" dirty="0"/>
              <a:t>Islam sprids till nya områden, oftast med köpmän och </a:t>
            </a:r>
            <a:r>
              <a:rPr lang="sv-FI" dirty="0" err="1"/>
              <a:t>sufiordnar</a:t>
            </a:r>
            <a:r>
              <a:rPr lang="sv-FI" dirty="0"/>
              <a:t> (sufism = mystik inom islam)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291" tIns="32146" rIns="64291" bIns="32146"/>
          <a:lstStyle/>
          <a:p>
            <a:fld id="{A078D5C1-59EF-4CC4-B1BE-5ACF6C6B3C80}" type="slidenum">
              <a:rPr lang="en-US"/>
              <a:pPr/>
              <a:t>16</a:t>
            </a:fld>
            <a:endParaRPr lang="en-US"/>
          </a:p>
        </p:txBody>
      </p:sp>
      <p:sp>
        <p:nvSpPr>
          <p:cNvPr id="94209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94210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5414" y="276820"/>
            <a:ext cx="8233172" cy="714375"/>
          </a:xfrm>
          <a:ln/>
        </p:spPr>
        <p:txBody>
          <a:bodyPr lIns="64291" tIns="32146" rIns="81276" bIns="32146">
            <a:normAutofit fontScale="90000"/>
          </a:bodyPr>
          <a:lstStyle/>
          <a:p>
            <a:pPr marL="40182"/>
            <a:r>
              <a:rPr lang="sv-FI" dirty="0"/>
              <a:t>Imperiernas eller sultanatens tid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0398" y="1458416"/>
            <a:ext cx="8233172" cy="5715000"/>
          </a:xfrm>
          <a:ln/>
        </p:spPr>
        <p:txBody>
          <a:bodyPr lIns="64291" tIns="32146" rIns="81276" bIns="32146">
            <a:normAutofit/>
          </a:bodyPr>
          <a:lstStyle/>
          <a:p>
            <a:r>
              <a:rPr lang="sv-FI" sz="2400" dirty="0"/>
              <a:t>Osmanerna</a:t>
            </a:r>
          </a:p>
          <a:p>
            <a:pPr marL="498929" lvl="1"/>
            <a:r>
              <a:rPr lang="sv-FI" sz="2400" dirty="0"/>
              <a:t>1300-1922, Istanbul</a:t>
            </a:r>
          </a:p>
          <a:p>
            <a:r>
              <a:rPr lang="sv-FI" sz="2400" dirty="0" err="1"/>
              <a:t>Safaviderna</a:t>
            </a:r>
            <a:endParaRPr lang="sv-FI" sz="2400" dirty="0"/>
          </a:p>
          <a:p>
            <a:pPr marL="498929" lvl="1"/>
            <a:r>
              <a:rPr lang="sv-FI" sz="2400" dirty="0"/>
              <a:t>1501-1722, </a:t>
            </a:r>
            <a:r>
              <a:rPr lang="sv-FI" sz="2400" dirty="0" err="1"/>
              <a:t>Isfahan</a:t>
            </a:r>
            <a:r>
              <a:rPr lang="sv-FI" sz="2400" dirty="0"/>
              <a:t> (i Persien/ Iran)</a:t>
            </a:r>
          </a:p>
          <a:p>
            <a:pPr marL="498929" lvl="1"/>
            <a:r>
              <a:rPr lang="sv-FI" sz="2400" dirty="0"/>
              <a:t>Från en reformrörelse inom sufismen på 1200-talet till en extrem militärt organiserad grupp på 1400-talet</a:t>
            </a:r>
          </a:p>
          <a:p>
            <a:pPr marL="498929" lvl="1"/>
            <a:r>
              <a:rPr lang="sv-FI" sz="2400" dirty="0"/>
              <a:t>Under </a:t>
            </a:r>
            <a:r>
              <a:rPr lang="sv-FI" sz="2400" dirty="0" err="1"/>
              <a:t>safaviderna</a:t>
            </a:r>
            <a:r>
              <a:rPr lang="sv-FI" sz="2400" dirty="0"/>
              <a:t> blomstrade den shiitiska kulturen: Karbala viktig vallfärdsort, Mulla </a:t>
            </a:r>
            <a:r>
              <a:rPr lang="sv-FI" sz="2400" dirty="0" err="1"/>
              <a:t>Sadra</a:t>
            </a:r>
            <a:r>
              <a:rPr lang="sv-FI" sz="2400" dirty="0"/>
              <a:t> (d. 1640) i </a:t>
            </a:r>
            <a:r>
              <a:rPr lang="sv-FI" sz="2400" dirty="0" err="1"/>
              <a:t>Qum</a:t>
            </a:r>
            <a:r>
              <a:rPr lang="sv-FI" sz="2400" dirty="0"/>
              <a:t> </a:t>
            </a:r>
          </a:p>
          <a:p>
            <a:pPr marL="498929" lvl="1"/>
            <a:r>
              <a:rPr lang="sv-FI" sz="2400" dirty="0"/>
              <a:t>Grunden för dagens iranska statsskick</a:t>
            </a:r>
          </a:p>
          <a:p>
            <a:r>
              <a:rPr lang="sv-FI" sz="2400" dirty="0"/>
              <a:t>Mogulerna</a:t>
            </a:r>
          </a:p>
          <a:p>
            <a:pPr marL="498929" lvl="1"/>
            <a:r>
              <a:rPr lang="sv-FI" sz="2400" dirty="0"/>
              <a:t>1526-1857, Delhi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291" tIns="32146" rIns="64291" bIns="32146"/>
          <a:lstStyle/>
          <a:p>
            <a:fld id="{A078D5C1-59EF-4CC4-B1BE-5ACF6C6B3C80}" type="slidenum">
              <a:rPr lang="en-US"/>
              <a:pPr/>
              <a:t>17</a:t>
            </a:fld>
            <a:endParaRPr lang="en-US"/>
          </a:p>
        </p:txBody>
      </p:sp>
      <p:sp>
        <p:nvSpPr>
          <p:cNvPr id="94209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94210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5414" y="276820"/>
            <a:ext cx="8233172" cy="714375"/>
          </a:xfrm>
          <a:ln/>
        </p:spPr>
        <p:txBody>
          <a:bodyPr lIns="64291" tIns="32146" rIns="81276" bIns="32146">
            <a:normAutofit fontScale="90000"/>
          </a:bodyPr>
          <a:lstStyle/>
          <a:p>
            <a:pPr marL="40182"/>
            <a:r>
              <a:rPr lang="sv-FI" dirty="0"/>
              <a:t>Imperiernas eller sultanatens tid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0398" y="1563488"/>
            <a:ext cx="8233172" cy="5609927"/>
          </a:xfrm>
          <a:ln/>
        </p:spPr>
        <p:txBody>
          <a:bodyPr lIns="64291" tIns="32146" rIns="81276" bIns="32146">
            <a:normAutofit/>
          </a:bodyPr>
          <a:lstStyle/>
          <a:p>
            <a:r>
              <a:rPr lang="sv-FI" sz="2400" dirty="0"/>
              <a:t>Mogulerna</a:t>
            </a:r>
          </a:p>
          <a:p>
            <a:pPr marL="498929" lvl="1"/>
            <a:r>
              <a:rPr lang="sv-FI" sz="2400" dirty="0"/>
              <a:t>1526-1857, Delhi</a:t>
            </a:r>
          </a:p>
          <a:p>
            <a:pPr marL="498929" lvl="1"/>
            <a:r>
              <a:rPr lang="sv-FI" sz="2400" dirty="0"/>
              <a:t>Grundaren till </a:t>
            </a:r>
            <a:r>
              <a:rPr lang="sv-FI" sz="2400" dirty="0" err="1"/>
              <a:t>mogulriket</a:t>
            </a:r>
            <a:r>
              <a:rPr lang="sv-FI" sz="2400" dirty="0"/>
              <a:t> Akbar var ättling till Djingis Khan</a:t>
            </a:r>
          </a:p>
          <a:p>
            <a:pPr marL="773249" lvl="2"/>
            <a:r>
              <a:rPr lang="sv-FI" sz="2100" dirty="0"/>
              <a:t>Avskaffade </a:t>
            </a:r>
            <a:r>
              <a:rPr lang="sv-FI" sz="2100" i="1" dirty="0" err="1"/>
              <a:t>jiziya</a:t>
            </a:r>
            <a:r>
              <a:rPr lang="sv-FI" sz="2100" dirty="0"/>
              <a:t>, fick hinduernas stöd</a:t>
            </a:r>
          </a:p>
          <a:p>
            <a:pPr marL="773249" lvl="2"/>
            <a:r>
              <a:rPr lang="sv-FI" sz="2100" dirty="0"/>
              <a:t>Sonsonen Shah </a:t>
            </a:r>
            <a:r>
              <a:rPr lang="sv-FI" sz="2100" dirty="0" err="1"/>
              <a:t>Jahan</a:t>
            </a:r>
            <a:r>
              <a:rPr lang="sv-FI" sz="2100" dirty="0"/>
              <a:t> (d. 1658) byggde gravmonumentet Taj Mahal i Agra   </a:t>
            </a:r>
          </a:p>
          <a:p>
            <a:r>
              <a:rPr lang="sv-FI" sz="2400" dirty="0"/>
              <a:t>Övriga</a:t>
            </a:r>
          </a:p>
          <a:p>
            <a:pPr marL="498929" lvl="1"/>
            <a:r>
              <a:rPr lang="sv-FI" sz="2400" dirty="0" err="1"/>
              <a:t>Mamlukernas</a:t>
            </a:r>
            <a:r>
              <a:rPr lang="sv-FI" sz="2400" dirty="0"/>
              <a:t> sultanat (1250-1517), Egypten</a:t>
            </a:r>
          </a:p>
          <a:p>
            <a:pPr marL="773249" lvl="2"/>
            <a:r>
              <a:rPr lang="sv-FI" sz="2100" dirty="0" err="1"/>
              <a:t>abbasidernas</a:t>
            </a:r>
            <a:r>
              <a:rPr lang="sv-FI" sz="2100" dirty="0"/>
              <a:t> yrkessoldater var i huvudsak turkar och tjerkesser</a:t>
            </a:r>
          </a:p>
          <a:p>
            <a:pPr marL="773249" lvl="2"/>
            <a:r>
              <a:rPr lang="sv-FI" sz="2100" i="1" dirty="0" err="1"/>
              <a:t>mamluk</a:t>
            </a:r>
            <a:r>
              <a:rPr lang="sv-FI" sz="2100" dirty="0"/>
              <a:t> = den som är ägd</a:t>
            </a:r>
          </a:p>
          <a:p>
            <a:pPr marL="498929" lvl="1"/>
            <a:r>
              <a:rPr lang="sv-FI" sz="2400" dirty="0" err="1"/>
              <a:t>Bukharats</a:t>
            </a:r>
            <a:r>
              <a:rPr lang="sv-FI" sz="2400" dirty="0"/>
              <a:t> emirat (1785-1920), Centralasien</a:t>
            </a:r>
          </a:p>
          <a:p>
            <a:pPr marL="498929" lvl="1"/>
            <a:r>
              <a:rPr lang="sv-FI" sz="2400" dirty="0" err="1"/>
              <a:t>Songhay</a:t>
            </a:r>
            <a:r>
              <a:rPr lang="sv-FI" sz="2400" dirty="0"/>
              <a:t> (1340-1591), västra Sahel</a:t>
            </a:r>
          </a:p>
        </p:txBody>
      </p:sp>
    </p:spTree>
    <p:extLst>
      <p:ext uri="{BB962C8B-B14F-4D97-AF65-F5344CB8AC3E}">
        <p14:creationId xmlns:p14="http://schemas.microsoft.com/office/powerpoint/2010/main" val="7738530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291" tIns="32146" rIns="64291" bIns="32146"/>
          <a:lstStyle/>
          <a:p>
            <a:fld id="{759FB036-D799-4040-B9DC-ACCBEB5BA34E}" type="slidenum">
              <a:rPr lang="en-US"/>
              <a:pPr/>
              <a:t>18</a:t>
            </a:fld>
            <a:endParaRPr lang="en-US"/>
          </a:p>
        </p:txBody>
      </p:sp>
      <p:sp>
        <p:nvSpPr>
          <p:cNvPr id="98305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98306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81276" bIns="32146">
            <a:normAutofit fontScale="90000"/>
          </a:bodyPr>
          <a:lstStyle/>
          <a:p>
            <a:pPr marL="40182"/>
            <a:r>
              <a:rPr lang="sv-FI" dirty="0"/>
              <a:t>Sultanatsperiodens betydelse för islam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64291" tIns="32146" rIns="81276" bIns="32146"/>
          <a:lstStyle/>
          <a:p>
            <a:r>
              <a:rPr lang="sv-FI" dirty="0"/>
              <a:t>De religiösa vetenskaperna får stöd</a:t>
            </a:r>
          </a:p>
          <a:p>
            <a:r>
              <a:rPr lang="sv-FI" dirty="0"/>
              <a:t>Religiösa institutioner som sympatiserar med statsmakten får stöd</a:t>
            </a:r>
          </a:p>
          <a:p>
            <a:r>
              <a:rPr lang="sv-FI" dirty="0"/>
              <a:t>Politisk stabilitet möjliggör de religiösa institutionernas utveckling</a:t>
            </a:r>
          </a:p>
          <a:p>
            <a:r>
              <a:rPr lang="sv-FI" dirty="0"/>
              <a:t>Sufismen blir en etablerad del av sunni-islam</a:t>
            </a:r>
          </a:p>
          <a:p>
            <a:r>
              <a:rPr lang="sv-FI" dirty="0"/>
              <a:t>Skillnaden mellan sunni och </a:t>
            </a:r>
            <a:r>
              <a:rPr lang="sv-FI" dirty="0" err="1"/>
              <a:t>shiia</a:t>
            </a:r>
            <a:r>
              <a:rPr lang="sv-FI" dirty="0"/>
              <a:t> ökar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Skillnader mellan sunni och </a:t>
            </a:r>
            <a:r>
              <a:rPr lang="sv-FI" dirty="0" err="1"/>
              <a:t>shiia</a:t>
            </a:r>
            <a:endParaRPr lang="sv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FI" dirty="0" err="1"/>
              <a:t>Shiiorna</a:t>
            </a:r>
            <a:r>
              <a:rPr lang="sv-FI" dirty="0"/>
              <a:t> har en del egna </a:t>
            </a:r>
            <a:r>
              <a:rPr lang="sv-FI" i="1" dirty="0" err="1"/>
              <a:t>hadither</a:t>
            </a:r>
            <a:r>
              <a:rPr lang="sv-FI" dirty="0"/>
              <a:t> med imamernas budskap</a:t>
            </a:r>
          </a:p>
          <a:p>
            <a:r>
              <a:rPr lang="sv-FI" dirty="0"/>
              <a:t>Imamens roll</a:t>
            </a:r>
          </a:p>
          <a:p>
            <a:r>
              <a:rPr lang="sv-FI" dirty="0"/>
              <a:t>Små skillnader i den religiösa lagen: </a:t>
            </a:r>
            <a:r>
              <a:rPr lang="sv-FI" dirty="0" err="1"/>
              <a:t>shiiorna</a:t>
            </a:r>
            <a:r>
              <a:rPr lang="sv-FI" dirty="0"/>
              <a:t> tillåter tillfälliga äktenskap (</a:t>
            </a:r>
            <a:r>
              <a:rPr lang="sv-FI" i="1" dirty="0" err="1"/>
              <a:t>mut’ah</a:t>
            </a:r>
            <a:r>
              <a:rPr lang="sv-FI" dirty="0"/>
              <a:t>) och religiös skatt (</a:t>
            </a:r>
            <a:r>
              <a:rPr lang="sv-FI" i="1" dirty="0" err="1"/>
              <a:t>khums</a:t>
            </a:r>
            <a:r>
              <a:rPr lang="sv-FI" dirty="0"/>
              <a:t>) direkt till prästerskapet</a:t>
            </a:r>
          </a:p>
          <a:p>
            <a:r>
              <a:rPr lang="sv-FI" dirty="0" err="1"/>
              <a:t>Shiiorna</a:t>
            </a:r>
            <a:r>
              <a:rPr lang="sv-FI" dirty="0"/>
              <a:t> mera välvilligt inställda mot vetenskap och filosofi</a:t>
            </a:r>
          </a:p>
          <a:p>
            <a:r>
              <a:rPr lang="sv-FI" dirty="0" err="1"/>
              <a:t>Shiiorna</a:t>
            </a:r>
            <a:r>
              <a:rPr lang="sv-FI" dirty="0"/>
              <a:t> oftast politiskt ointresserade</a:t>
            </a:r>
          </a:p>
          <a:p>
            <a:r>
              <a:rPr lang="sv-FI" dirty="0" err="1"/>
              <a:t>Shiiorna</a:t>
            </a:r>
            <a:r>
              <a:rPr lang="sv-FI" dirty="0"/>
              <a:t> slår oftast samman bönerna 2-3 och 4-5, litet annorlunda bön och </a:t>
            </a:r>
            <a:r>
              <a:rPr lang="sv-FI" i="1" dirty="0" err="1"/>
              <a:t>hajj</a:t>
            </a:r>
            <a:endParaRPr lang="sv-FI" i="1" dirty="0"/>
          </a:p>
          <a:p>
            <a:r>
              <a:rPr lang="sv-FI" dirty="0" err="1"/>
              <a:t>Shiiorna</a:t>
            </a:r>
            <a:r>
              <a:rPr lang="sv-FI" dirty="0"/>
              <a:t> har många extra hymner och böner</a:t>
            </a:r>
          </a:p>
          <a:p>
            <a:r>
              <a:rPr lang="sv-FI" dirty="0" err="1"/>
              <a:t>Shiiorna</a:t>
            </a:r>
            <a:r>
              <a:rPr lang="sv-FI" dirty="0"/>
              <a:t> har flera heliga ställen: Najaf (Alis grav), Karbala (Hussein), Samarra (tionde och elfte imamerna) o.s.v.</a:t>
            </a:r>
          </a:p>
        </p:txBody>
      </p:sp>
    </p:spTree>
    <p:extLst>
      <p:ext uri="{BB962C8B-B14F-4D97-AF65-F5344CB8AC3E}">
        <p14:creationId xmlns:p14="http://schemas.microsoft.com/office/powerpoint/2010/main" val="297567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rmAutofit/>
          </a:bodyPr>
          <a:lstStyle/>
          <a:p>
            <a:r>
              <a:rPr lang="sv-FI" dirty="0"/>
              <a:t>INLEDNING: Några siffror (PEW)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FI" dirty="0"/>
              <a:t>Islam är den näst största religionen i världen</a:t>
            </a:r>
          </a:p>
          <a:p>
            <a:r>
              <a:rPr lang="sv-FI" dirty="0"/>
              <a:t>Över 2 miljarder muslimer</a:t>
            </a:r>
          </a:p>
          <a:p>
            <a:r>
              <a:rPr lang="sv-FI" dirty="0"/>
              <a:t>Snabb tillväxt:</a:t>
            </a:r>
          </a:p>
          <a:p>
            <a:pPr marL="498929" lvl="1"/>
            <a:r>
              <a:rPr lang="sv-FI" dirty="0"/>
              <a:t>1900-1970:  200 till 551 miljoner</a:t>
            </a:r>
          </a:p>
          <a:p>
            <a:pPr marL="498929" lvl="1"/>
            <a:r>
              <a:rPr lang="sv-FI" dirty="0"/>
              <a:t>1970-2009:  551 miljoner till 1,57 miljarder</a:t>
            </a:r>
          </a:p>
          <a:p>
            <a:pPr marL="498929" lvl="1"/>
            <a:r>
              <a:rPr lang="sv-FI" dirty="0"/>
              <a:t>2010-2050: 1,6 miljarder till 2,76 miljarder</a:t>
            </a:r>
          </a:p>
          <a:p>
            <a:pPr marL="498929" lvl="1"/>
            <a:r>
              <a:rPr lang="sv-FI" dirty="0"/>
              <a:t>2060: 3 miljarder</a:t>
            </a:r>
          </a:p>
          <a:p>
            <a:r>
              <a:rPr lang="sv-FI" dirty="0"/>
              <a:t>10-13% shiiter, 87-90% sunniter</a:t>
            </a:r>
          </a:p>
          <a:p>
            <a:r>
              <a:rPr lang="sv-FI" dirty="0"/>
              <a:t>300 miljoner lever i länder där islam inte är den största religionen</a:t>
            </a:r>
          </a:p>
          <a:p>
            <a:endParaRPr lang="sv-FI" dirty="0"/>
          </a:p>
          <a:p>
            <a:endParaRPr lang="sv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Den muslimska världen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17410" name="Picture 2" descr="http://www.islam101.com/images/Muslim_Distributio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6" y="1556792"/>
            <a:ext cx="9070848" cy="4762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990600"/>
          </a:xfrm>
        </p:spPr>
        <p:txBody>
          <a:bodyPr>
            <a:normAutofit fontScale="90000"/>
          </a:bodyPr>
          <a:lstStyle/>
          <a:p>
            <a:r>
              <a:rPr lang="sv-FI" dirty="0"/>
              <a:t>De folkrikaste muslimska länderna 2024</a:t>
            </a:r>
            <a:br>
              <a:rPr lang="sv-FI" dirty="0"/>
            </a:br>
            <a:r>
              <a:rPr lang="sv-FI" sz="2700" dirty="0"/>
              <a:t>World Population Review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427984" y="1219200"/>
            <a:ext cx="4303117" cy="541019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709613" lvl="1">
              <a:buNone/>
            </a:pPr>
            <a:r>
              <a:rPr lang="sv-FI" dirty="0"/>
              <a:t>1. Pakistan 240,8 milj.</a:t>
            </a:r>
          </a:p>
          <a:p>
            <a:pPr marL="709613" lvl="1">
              <a:buNone/>
            </a:pPr>
            <a:r>
              <a:rPr lang="sv-FI" dirty="0"/>
              <a:t>2. Indonesien 231 milj.</a:t>
            </a:r>
          </a:p>
          <a:p>
            <a:pPr marL="709613" lvl="1">
              <a:buNone/>
            </a:pPr>
            <a:r>
              <a:rPr lang="sv-FI" dirty="0"/>
              <a:t>3. Indien 200 milj. </a:t>
            </a:r>
          </a:p>
          <a:p>
            <a:pPr marL="709613" lvl="1">
              <a:buNone/>
            </a:pPr>
            <a:r>
              <a:rPr lang="sv-FI" dirty="0"/>
              <a:t>4. Bangladesh 150,8 milj.</a:t>
            </a:r>
          </a:p>
          <a:p>
            <a:pPr marL="709613" lvl="1">
              <a:buNone/>
            </a:pPr>
            <a:r>
              <a:rPr lang="sv-FI" dirty="0"/>
              <a:t>5. Nigeria 97 milj.</a:t>
            </a:r>
          </a:p>
          <a:p>
            <a:pPr marL="709613" lvl="1">
              <a:buNone/>
            </a:pPr>
            <a:r>
              <a:rPr lang="sv-FI" dirty="0"/>
              <a:t>6. Egypten 90 milj.</a:t>
            </a:r>
          </a:p>
          <a:p>
            <a:pPr marL="709613" lvl="1">
              <a:buNone/>
            </a:pPr>
            <a:r>
              <a:rPr lang="sv-FI" dirty="0"/>
              <a:t>7. Turkiet 84,4 milj. </a:t>
            </a:r>
          </a:p>
          <a:p>
            <a:pPr marL="709613" lvl="1">
              <a:buNone/>
            </a:pPr>
            <a:r>
              <a:rPr lang="sv-FI" dirty="0"/>
              <a:t>8. Iran 82,5 milj. </a:t>
            </a:r>
          </a:p>
          <a:p>
            <a:pPr marL="709613" lvl="1">
              <a:buNone/>
            </a:pPr>
            <a:r>
              <a:rPr lang="sv-FI" dirty="0"/>
              <a:t>9. Kina 50 milj.</a:t>
            </a:r>
          </a:p>
          <a:p>
            <a:pPr marL="709613" lvl="1">
              <a:buNone/>
            </a:pPr>
            <a:r>
              <a:rPr lang="sv-FI" dirty="0"/>
              <a:t>10. Algeriet 43,7 milj.</a:t>
            </a:r>
          </a:p>
          <a:p>
            <a:endParaRPr lang="sv-FI" dirty="0"/>
          </a:p>
        </p:txBody>
      </p:sp>
      <p:pic>
        <p:nvPicPr>
          <p:cNvPr id="18434" name="Picture 2" descr="http://4.bp.blogspot.com/_-DvZhdSvV3M/SUkOLChYZQI/AAAAAAAAAac/QR4BQUdqlwY/s320/jilb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15400"/>
            <a:ext cx="3124391" cy="4693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990600"/>
          </a:xfrm>
        </p:spPr>
        <p:txBody>
          <a:bodyPr>
            <a:normAutofit/>
          </a:bodyPr>
          <a:lstStyle/>
          <a:p>
            <a:endParaRPr lang="sv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427985" y="1219201"/>
            <a:ext cx="1368152" cy="18497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399" y="1"/>
            <a:ext cx="67421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33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Muhammed – några årtal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799"/>
            <a:ext cx="4608512" cy="4532767"/>
          </a:xfrm>
        </p:spPr>
        <p:txBody>
          <a:bodyPr/>
          <a:lstStyle/>
          <a:p>
            <a:pPr>
              <a:buNone/>
            </a:pPr>
            <a:r>
              <a:rPr lang="sv-FI" sz="2400" dirty="0"/>
              <a:t>Född c.				570</a:t>
            </a:r>
          </a:p>
          <a:p>
            <a:pPr>
              <a:buNone/>
            </a:pPr>
            <a:r>
              <a:rPr lang="sv-FI" sz="2400" dirty="0"/>
              <a:t>1. giftermål 		     	595</a:t>
            </a:r>
          </a:p>
          <a:p>
            <a:pPr>
              <a:buNone/>
            </a:pPr>
            <a:r>
              <a:rPr lang="sv-FI" sz="2400" dirty="0"/>
              <a:t>1. uppenbarelsen	     	610</a:t>
            </a:r>
          </a:p>
          <a:p>
            <a:pPr>
              <a:buNone/>
            </a:pPr>
            <a:r>
              <a:rPr lang="sv-FI" sz="2400" dirty="0" err="1"/>
              <a:t>Hijra</a:t>
            </a:r>
            <a:r>
              <a:rPr lang="sv-FI" sz="2400" dirty="0"/>
              <a:t>: från Mecka till Medina,  </a:t>
            </a:r>
            <a:r>
              <a:rPr lang="sv-FI" sz="2400" dirty="0" err="1"/>
              <a:t>umma</a:t>
            </a:r>
            <a:r>
              <a:rPr lang="sv-FI" sz="2400" dirty="0"/>
              <a:t> bildas,               tideräkningen börjar 	622</a:t>
            </a:r>
          </a:p>
          <a:p>
            <a:pPr>
              <a:buNone/>
            </a:pPr>
            <a:r>
              <a:rPr lang="sv-FI" sz="2400" dirty="0"/>
              <a:t>Intåg i Mecka 			630</a:t>
            </a:r>
          </a:p>
          <a:p>
            <a:pPr>
              <a:buNone/>
            </a:pPr>
            <a:r>
              <a:rPr lang="sv-FI" sz="2400" dirty="0"/>
              <a:t>Pilgrimsfärd och död		632</a:t>
            </a:r>
          </a:p>
          <a:p>
            <a:pPr>
              <a:buNone/>
            </a:pPr>
            <a:endParaRPr lang="sv-FI" dirty="0"/>
          </a:p>
        </p:txBody>
      </p:sp>
      <p:pic>
        <p:nvPicPr>
          <p:cNvPr id="5" name="Picture 2" descr="http://looklex.com/e.o/slides/muhammad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224784" cy="484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4291" tIns="32146" rIns="64291" bIns="32146"/>
          <a:lstStyle/>
          <a:p>
            <a:fld id="{7EA6D430-AF1B-41C5-95DB-5D0BB9BA0DF1}" type="slidenum">
              <a:rPr lang="en-US"/>
              <a:pPr/>
              <a:t>7</a:t>
            </a:fld>
            <a:endParaRPr lang="en-US"/>
          </a:p>
        </p:txBody>
      </p:sp>
      <p:sp>
        <p:nvSpPr>
          <p:cNvPr id="78849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81276" bIns="32146">
            <a:normAutofit fontScale="90000"/>
          </a:bodyPr>
          <a:lstStyle/>
          <a:p>
            <a:pPr marL="40182"/>
            <a:r>
              <a:rPr lang="sv-FI" dirty="0"/>
              <a:t>Islams historia efter Muhammed: Kalifatet (632-1258)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64291" tIns="32146" rIns="81276" bIns="32146"/>
          <a:lstStyle/>
          <a:p>
            <a:r>
              <a:rPr lang="sv-FI" dirty="0"/>
              <a:t>De rättledda kaliferna 632-661</a:t>
            </a:r>
          </a:p>
          <a:p>
            <a:r>
              <a:rPr lang="sv-FI" dirty="0"/>
              <a:t>Det </a:t>
            </a:r>
            <a:r>
              <a:rPr lang="sv-FI" dirty="0" err="1"/>
              <a:t>umayyadiska</a:t>
            </a:r>
            <a:r>
              <a:rPr lang="sv-FI" dirty="0"/>
              <a:t> imperiet 661-750</a:t>
            </a:r>
          </a:p>
          <a:p>
            <a:r>
              <a:rPr lang="sv-FI" dirty="0"/>
              <a:t>Det </a:t>
            </a:r>
            <a:r>
              <a:rPr lang="sv-FI" dirty="0" err="1"/>
              <a:t>abbasidiska</a:t>
            </a:r>
            <a:r>
              <a:rPr lang="sv-FI" dirty="0"/>
              <a:t> imperiet 750-1258</a:t>
            </a:r>
          </a:p>
          <a:p>
            <a:r>
              <a:rPr lang="sv-FI" dirty="0"/>
              <a:t>Stora framgångar</a:t>
            </a:r>
          </a:p>
          <a:p>
            <a:pPr marL="498929" lvl="1"/>
            <a:r>
              <a:rPr lang="sv-FI" dirty="0"/>
              <a:t>Politiska: muslimernas rike expanderar</a:t>
            </a:r>
          </a:p>
          <a:p>
            <a:pPr marL="498929" lvl="1"/>
            <a:r>
              <a:rPr lang="sv-FI" dirty="0"/>
              <a:t>Kulturella: litteratur, medicin, matematik, naturvetenskap, konst, teologi, filosofi, juridik</a:t>
            </a:r>
          </a:p>
          <a:p>
            <a:pPr marL="746719" lvl="2"/>
            <a:r>
              <a:rPr lang="sv-FI" dirty="0"/>
              <a:t>Muslimerna har sett framgångarna som ett tecken på Allahs nåd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81276" bIns="32146"/>
          <a:lstStyle/>
          <a:p>
            <a:pPr marL="40182"/>
            <a:r>
              <a:rPr lang="sv-FI" dirty="0"/>
              <a:t>De fyra rättledda kaliferna</a:t>
            </a:r>
            <a:r>
              <a:rPr lang="en-US" dirty="0"/>
              <a:t>	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51520" y="1589566"/>
            <a:ext cx="4244280" cy="4862651"/>
          </a:xfrm>
          <a:ln/>
        </p:spPr>
        <p:txBody>
          <a:bodyPr lIns="64291" tIns="32146" rIns="81276" bIns="32146">
            <a:normAutofit lnSpcReduction="10000"/>
          </a:bodyPr>
          <a:lstStyle/>
          <a:p>
            <a:r>
              <a:rPr lang="sv-FI" sz="2500" i="1" dirty="0" err="1">
                <a:latin typeface="+mj-lt"/>
                <a:ea typeface="Arial Italic" charset="0"/>
                <a:cs typeface="Arial Italic" charset="0"/>
                <a:sym typeface="Arial Italic" charset="0"/>
              </a:rPr>
              <a:t>Khalifa</a:t>
            </a:r>
            <a:r>
              <a:rPr lang="sv-FI" sz="2500" dirty="0">
                <a:latin typeface="+mj-lt"/>
                <a:ea typeface="Arial Italic" charset="0"/>
                <a:cs typeface="Arial Italic" charset="0"/>
                <a:sym typeface="Arial Italic" charset="0"/>
              </a:rPr>
              <a:t> - </a:t>
            </a:r>
            <a:r>
              <a:rPr lang="sv-FI" sz="2500" dirty="0">
                <a:latin typeface="+mj-lt"/>
              </a:rPr>
              <a:t>efterträdare eller ställföreträdare</a:t>
            </a:r>
            <a:endParaRPr lang="sv-FI" dirty="0">
              <a:latin typeface="+mj-lt"/>
            </a:endParaRPr>
          </a:p>
          <a:p>
            <a:r>
              <a:rPr lang="sv-FI" sz="2500" i="1" dirty="0">
                <a:latin typeface="+mj-lt"/>
                <a:ea typeface="Arial Italic" charset="0"/>
                <a:cs typeface="Arial Italic" charset="0"/>
                <a:sym typeface="Arial Italic" charset="0"/>
              </a:rPr>
              <a:t>Al-</a:t>
            </a:r>
            <a:r>
              <a:rPr lang="sv-FI" sz="2500" i="1" dirty="0" err="1">
                <a:latin typeface="+mj-lt"/>
                <a:ea typeface="Arial Italic" charset="0"/>
                <a:cs typeface="Arial Italic" charset="0"/>
                <a:sym typeface="Arial Italic" charset="0"/>
              </a:rPr>
              <a:t>khulafa</a:t>
            </a:r>
            <a:r>
              <a:rPr lang="sv-FI" sz="2500" i="1" dirty="0">
                <a:latin typeface="+mj-lt"/>
                <a:ea typeface="Arial Italic" charset="0"/>
                <a:cs typeface="Arial Italic" charset="0"/>
                <a:sym typeface="Arial Italic" charset="0"/>
              </a:rPr>
              <a:t> al-</a:t>
            </a:r>
            <a:r>
              <a:rPr lang="sv-FI" sz="2500" i="1" dirty="0" err="1">
                <a:latin typeface="+mj-lt"/>
                <a:ea typeface="Arial Italic" charset="0"/>
                <a:cs typeface="Arial Italic" charset="0"/>
                <a:sym typeface="Arial Italic" charset="0"/>
              </a:rPr>
              <a:t>rashidun</a:t>
            </a:r>
            <a:r>
              <a:rPr lang="sv-FI" sz="2500" i="1" dirty="0">
                <a:latin typeface="+mj-lt"/>
                <a:ea typeface="Arial Italic" charset="0"/>
                <a:cs typeface="Arial Italic" charset="0"/>
                <a:sym typeface="Arial Italic" charset="0"/>
              </a:rPr>
              <a:t> </a:t>
            </a:r>
            <a:r>
              <a:rPr lang="sv-FI" sz="2500" dirty="0">
                <a:latin typeface="+mj-lt"/>
              </a:rPr>
              <a:t>- de rättledda, enligt sunniter</a:t>
            </a:r>
            <a:endParaRPr lang="sv-FI" dirty="0">
              <a:latin typeface="+mj-lt"/>
            </a:endParaRPr>
          </a:p>
          <a:p>
            <a:r>
              <a:rPr lang="sv-FI" sz="2500" dirty="0">
                <a:latin typeface="+mj-lt"/>
              </a:rPr>
              <a:t>Alla fyra var Muhammeds följeslagare</a:t>
            </a:r>
          </a:p>
          <a:p>
            <a:r>
              <a:rPr lang="sv-FI" sz="2500" dirty="0">
                <a:latin typeface="+mj-lt"/>
              </a:rPr>
              <a:t>Valda av ledande muslimer</a:t>
            </a:r>
          </a:p>
          <a:p>
            <a:r>
              <a:rPr lang="sv-FI" sz="2500" dirty="0">
                <a:latin typeface="+mj-lt"/>
              </a:rPr>
              <a:t>Schismen mellan sunniter och shiiter börjar direkt efter Muhammeds död </a:t>
            </a:r>
          </a:p>
          <a:p>
            <a:pPr marL="498929" lvl="1"/>
            <a:r>
              <a:rPr lang="sv-FI" sz="2200" dirty="0">
                <a:latin typeface="+mj-lt"/>
              </a:rPr>
              <a:t>Shiiter accepterar enbart den fjärde kalifen, Ali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sv-FI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lIns="64291" tIns="32146" rIns="64291" bIns="32146">
            <a:normAutofit fontScale="92500" lnSpcReduction="10000"/>
          </a:bodyPr>
          <a:lstStyle/>
          <a:p>
            <a:fld id="{1D83B291-D89E-4EE8-9BC1-04CA2295F040}" type="slidenum">
              <a:rPr lang="en-US"/>
              <a:pPr/>
              <a:t>8</a:t>
            </a:fld>
            <a:endParaRPr lang="en-US"/>
          </a:p>
        </p:txBody>
      </p:sp>
      <p:sp>
        <p:nvSpPr>
          <p:cNvPr id="79873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pic>
        <p:nvPicPr>
          <p:cNvPr id="8194" name="Picture 2" descr="http://syiahnews.files.wordpress.com/2010/11/db_db_imam_ali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810000" cy="52006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60032" y="6334844"/>
            <a:ext cx="2808312" cy="381000"/>
          </a:xfrm>
        </p:spPr>
        <p:txBody>
          <a:bodyPr lIns="64291" tIns="32146" rIns="64291" bIns="32146"/>
          <a:lstStyle/>
          <a:p>
            <a:fld id="{84F6FEA1-2063-406B-B049-BB2D3A1866A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5689" y="332656"/>
            <a:ext cx="8232775" cy="6453336"/>
          </a:xfrm>
          <a:ln/>
        </p:spPr>
        <p:txBody>
          <a:bodyPr lIns="64291" tIns="32146" rIns="81276" bIns="32146"/>
          <a:lstStyle/>
          <a:p>
            <a:pPr>
              <a:buNone/>
            </a:pPr>
            <a:r>
              <a:rPr lang="en-US" dirty="0"/>
              <a:t>1) </a:t>
            </a:r>
            <a:r>
              <a:rPr lang="sv-FI" dirty="0"/>
              <a:t>Abu </a:t>
            </a:r>
            <a:r>
              <a:rPr lang="sv-FI" dirty="0" err="1"/>
              <a:t>Bakr</a:t>
            </a:r>
            <a:r>
              <a:rPr lang="sv-FI" dirty="0"/>
              <a:t> (632-634)</a:t>
            </a:r>
          </a:p>
          <a:p>
            <a:pPr marL="498929" lvl="1"/>
            <a:r>
              <a:rPr lang="sv-FI" dirty="0"/>
              <a:t>vald av Medinas ledare</a:t>
            </a:r>
          </a:p>
          <a:p>
            <a:pPr marL="498929" lvl="1"/>
            <a:r>
              <a:rPr lang="sv-FI" dirty="0"/>
              <a:t>bevarade den islamiska statens enhet (revolter efter Muhammeds död) </a:t>
            </a:r>
          </a:p>
          <a:p>
            <a:pPr>
              <a:buNone/>
            </a:pPr>
            <a:r>
              <a:rPr lang="sv-FI" dirty="0"/>
              <a:t>2) Umar (634-644)</a:t>
            </a:r>
          </a:p>
          <a:p>
            <a:pPr marL="498929" lvl="1"/>
            <a:r>
              <a:rPr lang="sv-FI" dirty="0"/>
              <a:t>inledde expansionsperioden, sammanställde Koranen</a:t>
            </a:r>
          </a:p>
          <a:p>
            <a:pPr>
              <a:buNone/>
            </a:pPr>
            <a:r>
              <a:rPr lang="sv-FI" dirty="0"/>
              <a:t>3) </a:t>
            </a:r>
            <a:r>
              <a:rPr lang="sv-FI" dirty="0" err="1"/>
              <a:t>Uthman</a:t>
            </a:r>
            <a:r>
              <a:rPr lang="sv-FI" dirty="0"/>
              <a:t> (644-656; blev mördad)</a:t>
            </a:r>
          </a:p>
          <a:p>
            <a:pPr marL="498929" lvl="1"/>
            <a:r>
              <a:rPr lang="sv-FI" dirty="0"/>
              <a:t>anklagelser för nepotism</a:t>
            </a:r>
          </a:p>
          <a:p>
            <a:pPr>
              <a:buNone/>
            </a:pPr>
            <a:r>
              <a:rPr lang="sv-FI" dirty="0"/>
              <a:t>4) Ali (656-661; blev mördad)</a:t>
            </a:r>
          </a:p>
          <a:p>
            <a:pPr marL="498929" lvl="1"/>
            <a:r>
              <a:rPr lang="sv-FI" dirty="0"/>
              <a:t>profetens kusin och svärson</a:t>
            </a:r>
          </a:p>
          <a:p>
            <a:pPr marL="498929" lvl="1"/>
            <a:r>
              <a:rPr lang="sv-FI" i="1" dirty="0" err="1">
                <a:latin typeface="+mj-lt"/>
                <a:ea typeface="Arial Italic" charset="0"/>
                <a:cs typeface="Arial Italic" charset="0"/>
                <a:sym typeface="Arial Italic" charset="0"/>
              </a:rPr>
              <a:t>Shiat</a:t>
            </a:r>
            <a:r>
              <a:rPr lang="sv-FI" i="1" dirty="0">
                <a:latin typeface="+mj-lt"/>
                <a:ea typeface="Arial Italic" charset="0"/>
                <a:cs typeface="Arial Italic" charset="0"/>
                <a:sym typeface="Arial Italic" charset="0"/>
              </a:rPr>
              <a:t>-u-Ali</a:t>
            </a:r>
            <a:r>
              <a:rPr lang="sv-FI" dirty="0">
                <a:latin typeface="+mj-lt"/>
                <a:ea typeface="Arial Italic" charset="0"/>
                <a:cs typeface="Arial Italic" charset="0"/>
                <a:sym typeface="Arial Italic" charset="0"/>
              </a:rPr>
              <a:t> (Alis parti = </a:t>
            </a:r>
            <a:r>
              <a:rPr lang="sv-FI" dirty="0" err="1">
                <a:latin typeface="+mj-lt"/>
                <a:ea typeface="Arial Italic" charset="0"/>
                <a:cs typeface="Arial Italic" charset="0"/>
                <a:sym typeface="Arial Italic" charset="0"/>
              </a:rPr>
              <a:t>shiia</a:t>
            </a:r>
            <a:r>
              <a:rPr lang="sv-FI" dirty="0">
                <a:latin typeface="+mj-lt"/>
                <a:ea typeface="Arial Italic" charset="0"/>
                <a:cs typeface="Arial Italic" charset="0"/>
                <a:sym typeface="Arial Italic" charset="0"/>
              </a:rPr>
              <a:t>)</a:t>
            </a:r>
            <a:r>
              <a:rPr lang="sv-FI" dirty="0">
                <a:latin typeface="+mj-lt"/>
              </a:rPr>
              <a:t> a</a:t>
            </a:r>
            <a:r>
              <a:rPr lang="sv-FI" dirty="0"/>
              <a:t>nsåg att ledarskapet bör förbli inom profetens familj</a:t>
            </a:r>
          </a:p>
        </p:txBody>
      </p:sp>
      <p:sp>
        <p:nvSpPr>
          <p:cNvPr id="80897" name="Freeform 1"/>
          <p:cNvSpPr>
            <a:spLocks/>
          </p:cNvSpPr>
          <p:nvPr/>
        </p:nvSpPr>
        <p:spPr bwMode="auto">
          <a:xfrm>
            <a:off x="383977" y="232172"/>
            <a:ext cx="8233172" cy="607219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0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CC99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455414" y="6170414"/>
            <a:ext cx="8233172" cy="1117"/>
          </a:xfrm>
          <a:prstGeom prst="line">
            <a:avLst/>
          </a:prstGeom>
          <a:noFill/>
          <a:ln w="19050" cap="flat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sv-FI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13635</TotalTime>
  <Words>929</Words>
  <Application>Microsoft Office PowerPoint</Application>
  <PresentationFormat>Näytössä katseltava diaesitys (4:3)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 Italic</vt:lpstr>
      <vt:lpstr>Calibri</vt:lpstr>
      <vt:lpstr>Tw Cen MT</vt:lpstr>
      <vt:lpstr>Wingdings</vt:lpstr>
      <vt:lpstr>Wingdings 2</vt:lpstr>
      <vt:lpstr>Median</vt:lpstr>
      <vt:lpstr>     Spänningarna mellan Shia- &amp; Sunnimuslimerna i ett historiskt perspektiv Palestina finns i regionen - ett land utan folk för ett folk utan land</vt:lpstr>
      <vt:lpstr>INLEDNING: Några siffror (PEW)</vt:lpstr>
      <vt:lpstr>Den muslimska världen</vt:lpstr>
      <vt:lpstr>De folkrikaste muslimska länderna 2024 World Population Review</vt:lpstr>
      <vt:lpstr>PowerPoint-esitys</vt:lpstr>
      <vt:lpstr>Muhammed – några årtal</vt:lpstr>
      <vt:lpstr>Islams historia efter Muhammed: Kalifatet (632-1258)</vt:lpstr>
      <vt:lpstr>De fyra rättledda kaliferna </vt:lpstr>
      <vt:lpstr>PowerPoint-esitys</vt:lpstr>
      <vt:lpstr>Islams tidiga expansion</vt:lpstr>
      <vt:lpstr>Umayyaderna (661-750)</vt:lpstr>
      <vt:lpstr>Abbasiderna (750-1258)</vt:lpstr>
      <vt:lpstr>PowerPoint-esitys</vt:lpstr>
      <vt:lpstr>Kalifatets undergång </vt:lpstr>
      <vt:lpstr>Kalifatets slut, men...</vt:lpstr>
      <vt:lpstr>Imperiernas eller sultanatens tid</vt:lpstr>
      <vt:lpstr>Imperiernas eller sultanatens tid</vt:lpstr>
      <vt:lpstr>Sultanatsperiodens betydelse för islam</vt:lpstr>
      <vt:lpstr>Skillnader mellan sunni och shiia</vt:lpstr>
    </vt:vector>
  </TitlesOfParts>
  <Company>Åbo Akademi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Grundkurs i islam</dc:title>
  <dc:creator>mbroo</dc:creator>
  <cp:lastModifiedBy>Hellman Guy</cp:lastModifiedBy>
  <cp:revision>342</cp:revision>
  <dcterms:created xsi:type="dcterms:W3CDTF">2015-01-20T12:48:39Z</dcterms:created>
  <dcterms:modified xsi:type="dcterms:W3CDTF">2024-01-20T20:40:57Z</dcterms:modified>
</cp:coreProperties>
</file>