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2" r:id="rId6"/>
    <p:sldId id="286" r:id="rId7"/>
    <p:sldId id="287" r:id="rId8"/>
    <p:sldId id="288" r:id="rId9"/>
    <p:sldId id="289" r:id="rId10"/>
    <p:sldId id="290" r:id="rId11"/>
    <p:sldId id="291" r:id="rId12"/>
    <p:sldId id="296" r:id="rId13"/>
    <p:sldId id="294" r:id="rId14"/>
    <p:sldId id="293" r:id="rId15"/>
    <p:sldId id="297" r:id="rId16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303"/>
    <p:restoredTop sz="95994"/>
  </p:normalViewPr>
  <p:slideViewPr>
    <p:cSldViewPr snapToGrid="0">
      <p:cViewPr varScale="1">
        <p:scale>
          <a:sx n="79" d="100"/>
          <a:sy n="79" d="100"/>
        </p:scale>
        <p:origin x="96" y="94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F97E8633-DD50-467C-B21A-E1CECDED6BB2}" type="datetimeFigureOut">
              <a:rPr lang="fi-FI" sz="800" smtClean="0"/>
              <a:pPr/>
              <a:t>20.1.2024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648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8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08054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800"/>
            </a:lvl1pPr>
          </a:lstStyle>
          <a:p>
            <a:fld id="{0B85FA14-6BD0-4B51-94D4-05F5A75E4036}" type="datetimeFigureOut">
              <a:rPr lang="fi-FI" smtClean="0"/>
              <a:pPr/>
              <a:t>20.1.2024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8"/>
            <a:ext cx="2949099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0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1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48624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73552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920568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>
                <a:latin typeface="Garamond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Garamond" pitchFamily="18" charset="0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240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89139"/>
            <a:ext cx="7092788" cy="4032250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200">
                <a:latin typeface="Garamond" pitchFamily="18" charset="0"/>
              </a:defRPr>
            </a:lvl1pPr>
            <a:lvl2pPr>
              <a:spcAft>
                <a:spcPts val="400"/>
              </a:spcAft>
              <a:defRPr sz="2200">
                <a:latin typeface="Garamond" pitchFamily="18" charset="0"/>
              </a:defRPr>
            </a:lvl2pPr>
            <a:lvl3pPr>
              <a:spcAft>
                <a:spcPts val="400"/>
              </a:spcAft>
              <a:defRPr sz="2000">
                <a:latin typeface="Garamond" pitchFamily="18" charset="0"/>
              </a:defRPr>
            </a:lvl3pPr>
            <a:lvl4pPr>
              <a:spcAft>
                <a:spcPts val="400"/>
              </a:spcAft>
              <a:defRPr sz="1800">
                <a:latin typeface="Garamond" pitchFamily="18" charset="0"/>
              </a:defRPr>
            </a:lvl4pPr>
            <a:lvl5pPr>
              <a:spcAft>
                <a:spcPts val="400"/>
              </a:spcAft>
              <a:defRPr sz="1600">
                <a:latin typeface="Garamond" pitchFamily="18" charset="0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 cap="small"/>
            </a:lvl1pPr>
          </a:lstStyle>
          <a:p>
            <a:r>
              <a:rPr lang="sv-SE" noProof="0"/>
              <a:t>Klicka här för att ändra mall för rubrikformat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3096441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Garamond"/>
                <a:cs typeface="Garamond"/>
              </a:defRPr>
            </a:lvl1pPr>
          </a:lstStyle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836910"/>
            <a:ext cx="4068451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836910"/>
            <a:ext cx="4140460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517514" y="6285122"/>
            <a:ext cx="4724400" cy="274320"/>
          </a:xfrm>
        </p:spPr>
        <p:txBody>
          <a:bodyPr/>
          <a:lstStyle/>
          <a:p>
            <a:r>
              <a:rPr lang="fi-FI"/>
              <a:t>Joel Backström, Karin Creutz &amp; Niko Pyrhönen (Swedish School of Social Science, University of Helsinki)</a:t>
            </a:r>
            <a:endParaRPr lang="en-GB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Joel Backström, Karin Creutz &amp; Niko Pyrhönen (Swedish School of Social Science, University of Helsinki)</a:t>
            </a:r>
            <a:endParaRPr lang="en-GB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3096441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Garamond"/>
                <a:cs typeface="Garamond"/>
              </a:defRPr>
            </a:lvl1pPr>
          </a:lstStyle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002856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589405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8112717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42139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853013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407045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851661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11086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Joel Backström, Karin Creutz &amp; Niko Pyrhönen (Swedish School of Social Science, University of Helsinki)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9059335-AFD3-4DED-970B-1AD46A1477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5510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3650" r:id="rId13"/>
    <p:sldLayoutId id="2147483652" r:id="rId14"/>
    <p:sldLayoutId id="2147483654" r:id="rId15"/>
    <p:sldLayoutId id="2147483660" r:id="rId16"/>
    <p:sldLayoutId id="2147483661" r:id="rId17"/>
    <p:sldLayoutId id="2147483662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b="1" dirty="0">
                <a:effectLst/>
              </a:rPr>
              <a:t>Shia-</a:t>
            </a:r>
            <a:r>
              <a:rPr lang="en-US" b="1" dirty="0" err="1">
                <a:effectLst/>
              </a:rPr>
              <a:t>sunni</a:t>
            </a:r>
            <a:br>
              <a:rPr lang="en-US" b="1" dirty="0">
                <a:effectLst/>
              </a:rPr>
            </a:br>
            <a:r>
              <a:rPr lang="en-US" b="1" dirty="0" err="1">
                <a:effectLst/>
              </a:rPr>
              <a:t>politiska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dimensioner</a:t>
            </a:r>
            <a:endParaRPr lang="sv-FI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/>
              </a:rPr>
              <a:t>Karin </a:t>
            </a:r>
            <a:r>
              <a:rPr lang="en-US" dirty="0" err="1">
                <a:latin typeface="Garamond"/>
              </a:rPr>
              <a:t>Creutz</a:t>
            </a:r>
            <a:r>
              <a:rPr lang="en-US" dirty="0">
                <a:latin typeface="Garamond"/>
              </a:rPr>
              <a:t>, </a:t>
            </a:r>
            <a:r>
              <a:rPr lang="en-US" dirty="0" err="1">
                <a:latin typeface="Garamond"/>
              </a:rPr>
              <a:t>Helsingfors</a:t>
            </a:r>
            <a:r>
              <a:rPr lang="en-US" dirty="0">
                <a:latin typeface="Garamond"/>
              </a:rPr>
              <a:t> </a:t>
            </a:r>
            <a:r>
              <a:rPr lang="en-US" dirty="0" err="1">
                <a:latin typeface="Garamond"/>
              </a:rPr>
              <a:t>universitet</a:t>
            </a:r>
            <a:endParaRPr lang="sv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9059335-AFD3-4DED-970B-1AD46A147785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1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35" y="0"/>
            <a:ext cx="7680960" cy="1371600"/>
          </a:xfrm>
        </p:spPr>
        <p:txBody>
          <a:bodyPr>
            <a:normAutofit/>
          </a:bodyPr>
          <a:lstStyle/>
          <a:p>
            <a:r>
              <a:rPr lang="sv-FI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bättre framtid?</a:t>
            </a:r>
            <a:r>
              <a:rPr lang="sv-FI" sz="3600" dirty="0">
                <a:effectLst/>
              </a:rPr>
              <a:t> 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1153886"/>
            <a:ext cx="8105614" cy="53470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rots historiska och teologiska skillnader har funnits insatser för att bygga broar mellan shia- och sunnimuslimer genom dialog, förståelse och samarbete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iktigt att uppmärksamma och stödja sådana initiativ för att främja enighet och fred inom det muslimska samfundet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Islamic Unity Conference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Mawlid-överenskommelsen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Fredsinitiativ i Irak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Religionsdialog i Libanon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Gemensamma religiösa </a:t>
            </a:r>
            <a:r>
              <a:rPr lang="sv-FI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rganisationer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Teologisk dialog och forskning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Sociala initiativ och välgörenhet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2208C09-6230-08B7-69DC-79576BC6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57" y="3086304"/>
            <a:ext cx="3026229" cy="16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8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Israel-Palestina-konfliktens inverkan på shia-sunni-relationer</a:t>
            </a:r>
            <a:r>
              <a:rPr lang="sv-FI" sz="3600" dirty="0">
                <a:effectLst/>
              </a:rPr>
              <a:t> 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2014194"/>
            <a:ext cx="8105614" cy="44867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Konflikten kan påverka shia- och sunnirelationer i stor utsträckning beroende av hur konflikten hanteras och hur olika aktörer agerar </a:t>
            </a:r>
          </a:p>
          <a:p>
            <a:pPr marL="274320" lvl="1" indent="0">
              <a:buClr>
                <a:schemeClr val="bg1"/>
              </a:buClr>
              <a:buNone/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Finns potential för både ökad spänning och för möjligheter till enighet och samarbete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Sekteristiskt spänning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Politisk instrumentalism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Solidaritet med Palestina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 påverkan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 och försoning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Fredsinitiativ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FI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C6658-8EE4-18B8-4AD4-177172A27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80" y="3560718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6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6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Shiainstansers stöd för Palestina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2014194"/>
            <a:ext cx="8105614" cy="44867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Historiskt sett har flera shiamajoritetsstater och shiainspirerade grupper och organisationer uttryckt stöd för det palestinska folket och deras strävan efter självbestämmande,</a:t>
            </a: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t.ex. </a:t>
            </a: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Iran, Libanon, Syrien &amp; Irak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Även panislamiska solidaritetsrörelser, inklusive shiaorganisationer, har uttryckt stöd för det palestinska folket i dess strävan efter självbestämmande och motstånd mot ockupationen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lvl="1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Bistånd</a:t>
            </a:r>
          </a:p>
          <a:p>
            <a:pPr marL="617220" lvl="1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Aktivism och demonstrationer</a:t>
            </a:r>
          </a:p>
          <a:p>
            <a:pPr marL="617220" lvl="1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Religiös mobilisering</a:t>
            </a:r>
          </a:p>
          <a:p>
            <a:pPr marL="617220" lvl="1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Politiskt engagemang</a:t>
            </a:r>
          </a:p>
          <a:p>
            <a:pPr>
              <a:lnSpc>
                <a:spcPct val="107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Fredsinitiativ är viktiga, inte bara för att lösa konflikten, utan för att stabiliera balansen i regioner med islam som religion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15EEFEC-96EF-B03D-C554-1ABF84BC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80" y="4136573"/>
            <a:ext cx="1589315" cy="15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Politik</a:t>
            </a:r>
            <a:r>
              <a:rPr lang="fi-FI" dirty="0"/>
              <a:t> i islam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2014194"/>
            <a:ext cx="8105614" cy="44867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sv-FI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Islam innefattar både andliga och praktiska aspekter av människors liv, p</a:t>
            </a:r>
            <a:r>
              <a:rPr lang="sv-FI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olitikens roll i islam varierar beroende på hur religionen tolkas och hur samhället organiserar sig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Sharia-lag</a:t>
            </a:r>
            <a:endParaRPr lang="sv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Khalifat</a:t>
            </a:r>
            <a:r>
              <a:rPr lang="sv-FI" dirty="0">
                <a:solidFill>
                  <a:schemeClr val="bg1"/>
                </a:solidFill>
                <a:effectLst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Islamisk stat och regering</a:t>
            </a:r>
            <a:r>
              <a:rPr lang="sv-FI" dirty="0">
                <a:solidFill>
                  <a:schemeClr val="bg1"/>
                </a:solidFill>
                <a:effectLst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Politiska tolkningar och partier</a:t>
            </a:r>
            <a:r>
              <a:rPr lang="sv-FI" dirty="0">
                <a:effectLst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Civilsamhälle och moral</a:t>
            </a:r>
            <a:r>
              <a:rPr lang="sv-FI" dirty="0">
                <a:effectLst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 Rättvisa och Välfärd:</a:t>
            </a:r>
            <a:endParaRPr lang="sv-FI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endParaRPr lang="sv-FI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FI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14DE88-EB86-9E50-33AE-D29507B7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200400"/>
            <a:ext cx="3722701" cy="24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Shia-sunni-relationer i politiken- </a:t>
            </a:r>
            <a:r>
              <a:rPr lang="sv-FI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sv-FI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 komplex </a:t>
            </a:r>
            <a:r>
              <a:rPr lang="sv-FI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sv-FI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ynamik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2014194"/>
            <a:ext cx="8105614" cy="44867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sv-FI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Spänningarna mellan shia- och sunnimuslimer rötter i en komplex blandning av historiska, politiska och teologiska faktorer</a:t>
            </a:r>
          </a:p>
          <a:p>
            <a:pPr lvl="1"/>
            <a:r>
              <a:rPr lang="sv-FI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-I</a:t>
            </a:r>
            <a:r>
              <a:rPr lang="sv-FI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nte är en enda och enhetlig orsak till dessa spänningar, en kombination av faktorer som över tid har bidragit till att forma dessa relationer</a:t>
            </a:r>
          </a:p>
          <a:p>
            <a:pPr marL="617220" lvl="1" indent="-342900">
              <a:buClr>
                <a:schemeClr val="bg1"/>
              </a:buClr>
              <a:buFont typeface="+mj-lt"/>
              <a:buAutoNum type="arabicPeriod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Efterföljandet av Profeten Muhammed</a:t>
            </a:r>
            <a:r>
              <a:rPr lang="sv-FI" dirty="0">
                <a:effectLst/>
              </a:rPr>
              <a:t> </a:t>
            </a:r>
          </a:p>
          <a:p>
            <a:pPr marL="617220" lvl="1" indent="-342900">
              <a:buClr>
                <a:schemeClr val="bg1"/>
              </a:buClr>
              <a:buFont typeface="+mj-lt"/>
              <a:buAutoNum type="arabicPeriod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Umayyad- och Abbasid-dynastierna</a:t>
            </a:r>
            <a:r>
              <a:rPr lang="sv-FI" dirty="0">
                <a:effectLst/>
              </a:rPr>
              <a:t> </a:t>
            </a:r>
            <a:endParaRPr lang="sv-FI" dirty="0"/>
          </a:p>
          <a:p>
            <a:pPr marL="617220" lvl="1" indent="-342900">
              <a:buClr>
                <a:schemeClr val="bg1"/>
              </a:buClr>
              <a:buFont typeface="+mj-lt"/>
              <a:buAutoNum type="arabicPeriod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Maktstrider och politiska konflikter</a:t>
            </a:r>
            <a:r>
              <a:rPr lang="sv-FI" sz="18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 olika regioner</a:t>
            </a:r>
            <a:endParaRPr lang="sv-FI" dirty="0">
              <a:effectLst/>
            </a:endParaRPr>
          </a:p>
          <a:p>
            <a:pPr marL="617220" lvl="1" indent="-342900">
              <a:buClr>
                <a:schemeClr val="bg1"/>
              </a:buClr>
              <a:buFont typeface="+mj-lt"/>
              <a:buAutoNum type="arabicPeriod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Sekterism i modern tid</a:t>
            </a:r>
            <a:r>
              <a:rPr lang="sv-FI" dirty="0">
                <a:effectLst/>
              </a:rPr>
              <a:t> </a:t>
            </a:r>
          </a:p>
          <a:p>
            <a:pPr marL="617220" lvl="1" indent="-342900">
              <a:buClr>
                <a:schemeClr val="bg1"/>
              </a:buClr>
              <a:buFont typeface="+mj-lt"/>
              <a:buAutoNum type="arabicPeriod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Saudiarabiens och Irans roll</a:t>
            </a:r>
            <a:r>
              <a:rPr lang="sv-FI" dirty="0">
                <a:effectLst/>
              </a:rPr>
              <a:t> </a:t>
            </a:r>
          </a:p>
          <a:p>
            <a:pPr marL="617220" lvl="1" indent="-342900">
              <a:buClr>
                <a:schemeClr val="bg1"/>
              </a:buClr>
              <a:buFont typeface="+mj-lt"/>
              <a:buAutoNum type="arabicPeriod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Religiös extremism och radikalisering</a:t>
            </a:r>
            <a:r>
              <a:rPr lang="sv-FI" dirty="0">
                <a:effectLst/>
              </a:rPr>
              <a:t> </a:t>
            </a:r>
            <a:endParaRPr lang="sv-FI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398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7572"/>
            <a:ext cx="7680960" cy="550775"/>
          </a:xfrm>
        </p:spPr>
        <p:txBody>
          <a:bodyPr>
            <a:normAutofit/>
          </a:bodyPr>
          <a:lstStyle/>
          <a:p>
            <a:pPr algn="ctr"/>
            <a:r>
              <a:rPr lang="sv-FI" sz="32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 geopolitiska maktbalansen</a:t>
            </a:r>
            <a:endParaRPr lang="sv-FI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286359"/>
            <a:ext cx="3657600" cy="474868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sv-FI" sz="18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Saudiarabien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Wahhabismens uppkomst</a:t>
            </a:r>
            <a:r>
              <a:rPr lang="sv-FI" dirty="0">
                <a:effectLst/>
              </a:rPr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Alliansen mellan Al Saud och Ibn Abd al-Wahhab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Erövring av Central­arabiska halvön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Erövring av Riyadh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Erövringen av Hijaz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Grundandet av Saudiarabien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Wahhabismens inverkan på den nya staten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sv-FI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Stabilisering och oljetillgångar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sv-FI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720C96D-291B-850B-1F6A-46CFA87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286359"/>
            <a:ext cx="3657600" cy="4748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/>
              <a:t>Iran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Förtryck under Shahens styre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Ayatollah Khomeinis roll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Islamiska revolutionen (1979)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Etablerandet av en islamisk </a:t>
            </a:r>
            <a:r>
              <a:rPr lang="sv-FI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epublik: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 anti-västliga </a:t>
            </a:r>
            <a:r>
              <a:rPr lang="sv-FI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ållningen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Irak-Iran-kriget (1980-1988)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Konsolidering av den islamiska </a:t>
            </a:r>
            <a:r>
              <a:rPr lang="sv-FI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sv-FI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epubliken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8055ADD-5A15-C603-328C-3556773D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927" y="415834"/>
            <a:ext cx="995164" cy="63974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7E21A13-CB08-FAC7-323B-4C2B9FCF2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82" r="19936" b="12158"/>
          <a:stretch/>
        </p:blipFill>
        <p:spPr>
          <a:xfrm>
            <a:off x="378823" y="456643"/>
            <a:ext cx="1132114" cy="7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Politik och religion i de två maktområdena 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429985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None/>
            </a:pPr>
            <a:r>
              <a:rPr lang="sv-FI" sz="2000" b="1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Saudiarabien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Islam som statsreligion</a:t>
            </a:r>
            <a:endParaRPr lang="sv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Wahhabism</a:t>
            </a:r>
            <a:endParaRPr lang="sv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Religiös auktoritet</a:t>
            </a:r>
            <a:endParaRPr lang="sv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Rättssystem</a:t>
            </a:r>
            <a:endParaRPr lang="sv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Religiösa institutioner</a:t>
            </a:r>
            <a:endParaRPr lang="sv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Politisk stabilitet och legitimitet</a:t>
            </a:r>
            <a:endParaRPr lang="sv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05E8999-49F3-101B-03C4-CFA603AE9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2" y="2049365"/>
            <a:ext cx="3657598" cy="4343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u="sng" dirty="0"/>
              <a:t>Iran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Religiös ledning</a:t>
            </a:r>
            <a:endParaRPr lang="sv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Valsystemet</a:t>
            </a:r>
            <a:endParaRPr lang="sv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Rättsväsendet</a:t>
            </a:r>
            <a:endParaRPr lang="sv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Religionspolis</a:t>
            </a:r>
            <a:endParaRPr lang="sv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Religiösa institutioner</a:t>
            </a:r>
            <a:endParaRPr lang="sv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sv-FI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Politisk aktivism</a:t>
            </a:r>
            <a:endParaRPr lang="sv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v-FI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Politisk pluralism och opposition</a:t>
            </a:r>
            <a:r>
              <a:rPr lang="sv-FI" sz="2000" b="1" dirty="0">
                <a:effectLst/>
              </a:rPr>
              <a:t> </a:t>
            </a:r>
            <a:endParaRPr lang="en-GB" sz="2000" b="1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65E909E-44C0-1570-0675-80786372D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2" r="19936" b="12158"/>
          <a:stretch/>
        </p:blipFill>
        <p:spPr>
          <a:xfrm>
            <a:off x="464820" y="642594"/>
            <a:ext cx="1132114" cy="73263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2B87EEE-965C-2D1B-212E-09019650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527" y="735478"/>
            <a:ext cx="995164" cy="6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35" y="317862"/>
            <a:ext cx="7680960" cy="1371600"/>
          </a:xfrm>
        </p:spPr>
        <p:txBody>
          <a:bodyPr>
            <a:normAutofit/>
          </a:bodyPr>
          <a:lstStyle/>
          <a:p>
            <a:r>
              <a:rPr lang="sv-FI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Sekterism</a:t>
            </a:r>
            <a:r>
              <a:rPr lang="sv-FI" sz="3600" dirty="0">
                <a:effectLst/>
              </a:rPr>
              <a:t> 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65" y="1371600"/>
            <a:ext cx="8537670" cy="512935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Rivaliteten mellan Saudiarabien och Iran har spelat en betydande roll i att förstärka sekterismen mellan shia- och sunnimuslimer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FI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För att minska spänningarna och främja stabilitet i regionen är det avgörande att adressera de underliggande orsakerna till konflikten och söka diplomatiska lösningar på regionala problem</a:t>
            </a:r>
          </a:p>
          <a:p>
            <a:pPr marL="388620" indent="-342900"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Religiös identitet och statsstruktur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Geopolitiska konflikter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Politiska ambitioner och inflytande: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Kampen om ledarskap inom islam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Media och propaganda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Kampen om inflytande i Mellanöstern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Religiös diplomati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022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35" y="329544"/>
            <a:ext cx="7680960" cy="802570"/>
          </a:xfrm>
        </p:spPr>
        <p:txBody>
          <a:bodyPr>
            <a:normAutofit/>
          </a:bodyPr>
          <a:lstStyle/>
          <a:p>
            <a:r>
              <a:rPr lang="sv-FI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Sekterism i regionala konflikter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1132114"/>
            <a:ext cx="8105614" cy="536883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Sekterismen mellan shia- och sunnimuslimer i modern tid har varit förknippad med geopolitiska intressen, politiska konflikter och sociala orättvisor.</a:t>
            </a:r>
          </a:p>
          <a:p>
            <a:pPr lvl="1">
              <a:buFont typeface="Wingdings" pitchFamily="2" charset="2"/>
              <a:buChar char="Ø"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Spänningarna har skapat en utmanande miljö i många regioner –</a:t>
            </a:r>
          </a:p>
          <a:p>
            <a:pPr marL="274320" lvl="1" indent="0">
              <a:buNone/>
            </a:pPr>
            <a:r>
              <a:rPr lang="sv-FI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för att främja fred och stabilitet är det viktigt att adressera orsakerna till sekterismen och arbeta för att bygga broar mellan olika muslimska grupper</a:t>
            </a:r>
            <a:r>
              <a:rPr lang="sv-FI" sz="2200" dirty="0">
                <a:effectLst/>
              </a:rPr>
              <a:t> </a:t>
            </a:r>
          </a:p>
          <a:p>
            <a:pPr marL="331470" indent="-285750" algn="l">
              <a:lnSpc>
                <a:spcPct val="110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Irak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 indent="-285750" algn="l">
              <a:lnSpc>
                <a:spcPct val="110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Syrien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" indent="-285750" algn="l">
              <a:lnSpc>
                <a:spcPct val="110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Libanon</a:t>
            </a:r>
          </a:p>
          <a:p>
            <a:pPr marL="331470" indent="-285750">
              <a:lnSpc>
                <a:spcPct val="110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Bahrain</a:t>
            </a:r>
          </a:p>
          <a:p>
            <a:pPr marL="331470" indent="-285750">
              <a:lnSpc>
                <a:spcPct val="110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Pakistan</a:t>
            </a:r>
          </a:p>
          <a:p>
            <a:pPr marL="331470" indent="-285750">
              <a:lnSpc>
                <a:spcPct val="110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</a:p>
          <a:p>
            <a:pPr marL="331470" indent="-285750" algn="l">
              <a:lnSpc>
                <a:spcPct val="110000"/>
              </a:lnSpc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sv-FI" sz="2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Yemen</a:t>
            </a:r>
            <a:endParaRPr lang="sv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sv-FI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20FBB98-205D-B731-6795-DA026BAE4334}"/>
              </a:ext>
            </a:extLst>
          </p:cNvPr>
          <p:cNvSpPr txBox="1"/>
          <p:nvPr/>
        </p:nvSpPr>
        <p:spPr>
          <a:xfrm>
            <a:off x="2339886" y="4066241"/>
            <a:ext cx="59523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Extrema / </a:t>
            </a:r>
            <a:r>
              <a:rPr lang="en-GB" sz="2000" b="1" u="sng" dirty="0" err="1">
                <a:solidFill>
                  <a:schemeClr val="bg1"/>
                </a:solidFill>
                <a:latin typeface="Cambria" panose="02040503050406030204" pitchFamily="18" charset="0"/>
              </a:rPr>
              <a:t>militanta</a:t>
            </a:r>
            <a:r>
              <a:rPr lang="en-GB" sz="20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u="sng" dirty="0" err="1">
                <a:solidFill>
                  <a:schemeClr val="bg1"/>
                </a:solidFill>
                <a:latin typeface="Cambria" panose="02040503050406030204" pitchFamily="18" charset="0"/>
              </a:rPr>
              <a:t>sunnigrupper</a:t>
            </a:r>
            <a:r>
              <a:rPr lang="en-GB" sz="20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Al-Qaida, ISIS, Taliban-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rörelsen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, Hamas,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olika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militanta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grupper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regionala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konflikter</a:t>
            </a:r>
            <a:endParaRPr lang="en-GB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GB" sz="20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Extrema / </a:t>
            </a:r>
            <a:r>
              <a:rPr lang="en-GB" sz="2000" b="1" u="sng" dirty="0" err="1">
                <a:solidFill>
                  <a:schemeClr val="bg1"/>
                </a:solidFill>
                <a:latin typeface="Cambria" panose="02040503050406030204" pitchFamily="18" charset="0"/>
              </a:rPr>
              <a:t>militanta</a:t>
            </a:r>
            <a:r>
              <a:rPr lang="en-GB" sz="20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u="sng" dirty="0" err="1">
                <a:solidFill>
                  <a:schemeClr val="bg1"/>
                </a:solidFill>
                <a:latin typeface="Cambria" panose="02040503050406030204" pitchFamily="18" charset="0"/>
              </a:rPr>
              <a:t>shiagrupper</a:t>
            </a:r>
            <a:r>
              <a:rPr lang="en-GB" sz="20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Hizbollah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sv-FI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Hashd al-Shaabi</a:t>
            </a:r>
            <a:r>
              <a:rPr lang="sv-FI" sz="20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Ansar Allah,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olika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militanta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grupper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regionala</a:t>
            </a: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konflikter</a:t>
            </a:r>
            <a:endParaRPr lang="en-GB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9435EB-E4B1-0EBE-9746-AE7AD3312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924175"/>
            <a:ext cx="20193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5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3" y="317862"/>
            <a:ext cx="7680960" cy="1371600"/>
          </a:xfrm>
        </p:spPr>
        <p:txBody>
          <a:bodyPr>
            <a:normAutofit/>
          </a:bodyPr>
          <a:lstStyle/>
          <a:p>
            <a:r>
              <a:rPr lang="sv-FI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Politiskt samarbete och dialog</a:t>
            </a:r>
            <a:r>
              <a:rPr lang="sv-FI" sz="3600" dirty="0">
                <a:effectLst/>
              </a:rPr>
              <a:t> 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1689462"/>
            <a:ext cx="8105614" cy="48114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Samarbete och dialog mellan shia- och sunnimajoriteter sker fortlöpande i olika sammanhang, bl.a. </a:t>
            </a: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Libanon, Irak, Yemen, Bahrain, Katar, Afghanistan &amp; Palestina</a:t>
            </a:r>
          </a:p>
          <a:p>
            <a:pPr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 internationell nivå har vissa shia- och sunnimajoriteter samarbetat i regionala organisationer eller bilateralt för att hantera gemensamma utmaningar.</a:t>
            </a:r>
          </a:p>
          <a:p>
            <a:pPr lvl="1"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Exempel inkluderar samarbetet mellan Iran (shiamajoritet) och vissa sunnimajoriteter för att adressera regionala frågor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Interreligiös och interkonfessionell dialog har genomförts på olika nivåer för att främja förståelse och samarbete mellan shia- och sunnimuslimer</a:t>
            </a:r>
          </a:p>
          <a:p>
            <a:pPr lvl="1"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Bl.a. r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eligiösa ledare och organisationer har ibland arbetat tillsammans för att minska spänningar och främja fredlig samexistens.</a:t>
            </a:r>
            <a:endParaRPr lang="sv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FI" dirty="0">
              <a:solidFill>
                <a:schemeClr val="bg1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E15C81-C432-4462-2526-CEAE6E8B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35" y="383176"/>
            <a:ext cx="1431426" cy="12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0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7997E0-0B88-A2CD-1122-66C8E6A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3" y="0"/>
            <a:ext cx="7680960" cy="1371600"/>
          </a:xfrm>
        </p:spPr>
        <p:txBody>
          <a:bodyPr>
            <a:normAutofit/>
          </a:bodyPr>
          <a:lstStyle/>
          <a:p>
            <a:r>
              <a:rPr lang="sv-FI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Sufism och panislam</a:t>
            </a:r>
            <a:endParaRPr lang="sv-FI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41846-8A4E-E94C-A719-9FC2CBA0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1001486"/>
            <a:ext cx="8105614" cy="54994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sv-FI" sz="2000" b="1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Sufism</a:t>
            </a:r>
            <a:r>
              <a:rPr lang="sv-FI" sz="2000" b="1" u="sng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andlig dimension av islam 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finns inom både sunni- och shiatraditioner och tjänar som en andlig sökning inom islam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B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etonar gemensamma andliga principer som kärlek till Gud, hängivenhet, fromhet, och sökandet efter den inre sanningen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essa principer delas av både sunni- och shiasufiska traditioner och utgör grunden för den andliga sökningen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sv-FI" sz="200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Sufismen har bidragit till att överbrygga vissa klyftor och främja enighet inom den muslimska gemenskapen.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sv-FI" sz="2000" b="1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Panislamska solidaritetsrörelser</a:t>
            </a:r>
            <a:r>
              <a:rPr lang="sv-FI" sz="2000" b="1" u="sng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rörelser som strävar efter att förena och mobilisera muslimer över hela världen, oberoende av etnisk eller nationell tillhörighet, för att stödja gemensamma muslimska intressen och motverka konflikter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sv-FI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Betonar en panislamsk identitet och strävar ofta efter att adressera politiska, sociala och humanitära frågor som påverkar det globala muslimska samfundet.</a:t>
            </a:r>
            <a:endParaRPr lang="sv-FI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endParaRPr lang="sv-FI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D6DDD7-55CD-B345-B39C-FD8F376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9335-AFD3-4DED-970B-1AD46A147785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23FA97-D131-63C5-C45C-2A8245123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60" y="1217038"/>
            <a:ext cx="1167720" cy="10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22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D2B04A6B475418ABBFCF82CD5ECAF" ma:contentTypeVersion="4" ma:contentTypeDescription="Create a new document." ma:contentTypeScope="" ma:versionID="10efa5b8bddefc1d7305859deda9f6b6">
  <xsd:schema xmlns:xsd="http://www.w3.org/2001/XMLSchema" xmlns:xs="http://www.w3.org/2001/XMLSchema" xmlns:p="http://schemas.microsoft.com/office/2006/metadata/properties" xmlns:ns2="8a3a2ef9-9e0c-4d59-a495-c34a6cf3c1be" targetNamespace="http://schemas.microsoft.com/office/2006/metadata/properties" ma:root="true" ma:fieldsID="625761db4e3bb676cd9773f7788a6410" ns2:_="">
    <xsd:import namespace="8a3a2ef9-9e0c-4d59-a495-c34a6cf3c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a2ef9-9e0c-4d59-a495-c34a6cf3c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37652-550E-429F-B57A-D788FCBB6A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475DA7-B3A2-48C9-99F2-3A578477E74D}">
  <ds:schemaRefs>
    <ds:schemaRef ds:uri="8a3a2ef9-9e0c-4d59-a495-c34a6cf3c1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0B6677-52CB-4943-92BD-EB5F6904CF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{713D8057-CD3E-5C42-9505-EFAA22FB77C8}tf10001067</Template>
  <TotalTime>226</TotalTime>
  <Words>870</Words>
  <Application>Microsoft Office PowerPoint</Application>
  <PresentationFormat>Näytössä katseltava diaesitys (4:3)</PresentationFormat>
  <Paragraphs>132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Century Gothic</vt:lpstr>
      <vt:lpstr>Garamond</vt:lpstr>
      <vt:lpstr>Symbol</vt:lpstr>
      <vt:lpstr>Wingdings</vt:lpstr>
      <vt:lpstr>Savon</vt:lpstr>
      <vt:lpstr>Shia-sunni politiska dimensioner</vt:lpstr>
      <vt:lpstr>Politik i islam</vt:lpstr>
      <vt:lpstr>Shia-sunni-relationer i politiken- en komplex dynamik</vt:lpstr>
      <vt:lpstr>Den geopolitiska maktbalansen</vt:lpstr>
      <vt:lpstr>Politik och religion i de två maktområdena </vt:lpstr>
      <vt:lpstr>Sekterism </vt:lpstr>
      <vt:lpstr>Sekterism i regionala konflikter</vt:lpstr>
      <vt:lpstr>Politiskt samarbete och dialog </vt:lpstr>
      <vt:lpstr>Sufism och panislam</vt:lpstr>
      <vt:lpstr>En bättre framtid? </vt:lpstr>
      <vt:lpstr>Israel-Palestina-konfliktens inverkan på shia-sunni-relationer </vt:lpstr>
      <vt:lpstr>Shiainstansers stöd för Palestina</vt:lpstr>
    </vt:vector>
  </TitlesOfParts>
  <Manager>Taivas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Häirintä….</dc:title>
  <dc:subject>Konserni</dc:subject>
  <dc:creator>Karin Creutz</dc:creator>
  <cp:lastModifiedBy>Hellman Guy</cp:lastModifiedBy>
  <cp:revision>28</cp:revision>
  <cp:lastPrinted>2012-12-10T09:35:17Z</cp:lastPrinted>
  <dcterms:created xsi:type="dcterms:W3CDTF">2024-01-15T10:06:53Z</dcterms:created>
  <dcterms:modified xsi:type="dcterms:W3CDTF">2024-01-20T20:45:26Z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0x010100299D2B04A6B475418ABBFCF82CD5ECAF</vt:lpwstr>
  </property>
</Properties>
</file>